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6858000" cx="12192000"/>
  <p:notesSz cx="6858000" cy="9144000"/>
  <p:embeddedFontLst>
    <p:embeddedFont>
      <p:font typeface="Roboto"/>
      <p:regular r:id="rId34"/>
      <p:bold r:id="rId35"/>
      <p:italic r:id="rId36"/>
      <p:boldItalic r:id="rId37"/>
    </p:embeddedFont>
    <p:embeddedFont>
      <p:font typeface="Open Sans SemiBold"/>
      <p:regular r:id="rId38"/>
      <p:bold r:id="rId39"/>
      <p:italic r:id="rId40"/>
      <p:boldItalic r:id="rId41"/>
    </p:embeddedFont>
    <p:embeddedFont>
      <p:font typeface="Open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9LICqlnl3pC46n0KTUWIXVg01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SemiBold-italic.fntdata"/><Relationship Id="rId20" Type="http://schemas.openxmlformats.org/officeDocument/2006/relationships/slide" Target="slides/slide16.xml"/><Relationship Id="rId42" Type="http://schemas.openxmlformats.org/officeDocument/2006/relationships/font" Target="fonts/OpenSans-regular.fntdata"/><Relationship Id="rId41" Type="http://schemas.openxmlformats.org/officeDocument/2006/relationships/font" Target="fonts/OpenSansSemiBold-boldItalic.fntdata"/><Relationship Id="rId22" Type="http://schemas.openxmlformats.org/officeDocument/2006/relationships/slide" Target="slides/slide18.xml"/><Relationship Id="rId44" Type="http://schemas.openxmlformats.org/officeDocument/2006/relationships/font" Target="fonts/OpenSans-italic.fntdata"/><Relationship Id="rId21" Type="http://schemas.openxmlformats.org/officeDocument/2006/relationships/slide" Target="slides/slide17.xml"/><Relationship Id="rId43" Type="http://schemas.openxmlformats.org/officeDocument/2006/relationships/font" Target="fonts/OpenSans-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Roboto-bold.fntdata"/><Relationship Id="rId12" Type="http://schemas.openxmlformats.org/officeDocument/2006/relationships/slide" Target="slides/slide8.xml"/><Relationship Id="rId34" Type="http://schemas.openxmlformats.org/officeDocument/2006/relationships/font" Target="fonts/Roboto-regular.fntdata"/><Relationship Id="rId15" Type="http://schemas.openxmlformats.org/officeDocument/2006/relationships/slide" Target="slides/slide11.xml"/><Relationship Id="rId37" Type="http://schemas.openxmlformats.org/officeDocument/2006/relationships/font" Target="fonts/Roboto-boldItalic.fntdata"/><Relationship Id="rId14" Type="http://schemas.openxmlformats.org/officeDocument/2006/relationships/slide" Target="slides/slide10.xml"/><Relationship Id="rId36" Type="http://schemas.openxmlformats.org/officeDocument/2006/relationships/font" Target="fonts/Roboto-italic.fntdata"/><Relationship Id="rId17" Type="http://schemas.openxmlformats.org/officeDocument/2006/relationships/slide" Target="slides/slide13.xml"/><Relationship Id="rId39" Type="http://schemas.openxmlformats.org/officeDocument/2006/relationships/font" Target="fonts/OpenSansSemiBold-bold.fntdata"/><Relationship Id="rId16" Type="http://schemas.openxmlformats.org/officeDocument/2006/relationships/slide" Target="slides/slide12.xml"/><Relationship Id="rId38" Type="http://schemas.openxmlformats.org/officeDocument/2006/relationships/font" Target="fonts/OpenSansSemiBold-regular.fntdata"/><Relationship Id="rId19" Type="http://schemas.openxmlformats.org/officeDocument/2006/relationships/slide" Target="slides/slide15.xml"/><Relationship Id="rId18" Type="http://schemas.openxmlformats.org/officeDocument/2006/relationships/slide" Target="slides/slide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2"/>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2"/>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Beginning of Presentation</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0: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
        <p:nvSpPr>
          <p:cNvPr id="189" name="Google Shape;18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1: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Read Slide</a:t>
            </a:r>
            <a:endParaRPr/>
          </a:p>
        </p:txBody>
      </p:sp>
      <p:sp>
        <p:nvSpPr>
          <p:cNvPr id="198" name="Google Shape;19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2: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shows how one can use GIS (Geographic Information Systems) to visualize obesity data from County Health Rankings. It breaks down obesity rates from green being more healthy to red being concerning. Through this visualization, we can begin to see some trends and patterns in the Southeast and Midwest.</a:t>
            </a:r>
            <a:endParaRPr/>
          </a:p>
        </p:txBody>
      </p:sp>
      <p:sp>
        <p:nvSpPr>
          <p:cNvPr id="206" name="Google Shape;20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3: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visualization is an extension of using GIS analysis to find hotspots or </a:t>
            </a:r>
            <a:r>
              <a:rPr lang="en-US"/>
              <a:t>patterns</a:t>
            </a:r>
            <a:r>
              <a:rPr lang="en-US"/>
              <a:t> to focus on. The areas of red are concern with the areas of blue being generally healthy.</a:t>
            </a:r>
            <a:endParaRPr/>
          </a:p>
        </p:txBody>
      </p:sp>
      <p:sp>
        <p:nvSpPr>
          <p:cNvPr id="220" name="Google Shape;22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4: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a third example of using GIS to find outliers amongst the obesity data. We can see areas of blue that are generally healthier compared to the </a:t>
            </a:r>
            <a:r>
              <a:rPr lang="en-US"/>
              <a:t>communities</a:t>
            </a:r>
            <a:r>
              <a:rPr lang="en-US"/>
              <a:t> around them. On the </a:t>
            </a:r>
            <a:r>
              <a:rPr lang="en-US"/>
              <a:t>other hand</a:t>
            </a:r>
            <a:r>
              <a:rPr lang="en-US"/>
              <a:t>, the areas in bright red are concerning compared to the communities around them.</a:t>
            </a:r>
            <a:endParaRPr/>
          </a:p>
        </p:txBody>
      </p:sp>
      <p:sp>
        <p:nvSpPr>
          <p:cNvPr id="234" name="Google Shape;23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5: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 emphasizing Moving to Action from Data</a:t>
            </a:r>
            <a:endParaRPr/>
          </a:p>
        </p:txBody>
      </p:sp>
      <p:sp>
        <p:nvSpPr>
          <p:cNvPr id="250" name="Google Shape;25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6: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
        <p:nvSpPr>
          <p:cNvPr id="260" name="Google Shape;26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7: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a:t>
            </a:r>
            <a:r>
              <a:rPr lang="en-US"/>
              <a:t>let's</a:t>
            </a:r>
            <a:r>
              <a:rPr lang="en-US"/>
              <a:t> look at a community in Maryland that moved to action with data</a:t>
            </a:r>
            <a:endParaRPr/>
          </a:p>
        </p:txBody>
      </p:sp>
      <p:sp>
        <p:nvSpPr>
          <p:cNvPr id="267" name="Google Shape;26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18: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star with a blank map of Marlyland.</a:t>
            </a:r>
            <a:endParaRPr/>
          </a:p>
        </p:txBody>
      </p:sp>
      <p:sp>
        <p:nvSpPr>
          <p:cNvPr id="274" name="Google Shape;27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9: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Next, </a:t>
            </a:r>
            <a:r>
              <a:rPr lang="en-US"/>
              <a:t>let's</a:t>
            </a:r>
            <a:r>
              <a:rPr lang="en-US"/>
              <a:t> map all of the hospital locations in Maryland.</a:t>
            </a:r>
            <a:endParaRPr/>
          </a:p>
        </p:txBody>
      </p:sp>
      <p:sp>
        <p:nvSpPr>
          <p:cNvPr id="281" name="Google Shape;28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 Objectives</a:t>
            </a:r>
            <a:endParaRPr/>
          </a:p>
          <a:p>
            <a:pPr indent="-317500" lvl="0" marL="457200" rtl="0" algn="l">
              <a:spcBef>
                <a:spcPts val="0"/>
              </a:spcBef>
              <a:spcAft>
                <a:spcPts val="0"/>
              </a:spcAft>
              <a:buSzPts val="1400"/>
              <a:buChar char="-"/>
            </a:pPr>
            <a:r>
              <a:rPr lang="en-US"/>
              <a:t>Notate authoritative data from County Health Rankings provided by the Robert Wood Johnson Foundation</a:t>
            </a:r>
            <a:endParaRPr/>
          </a:p>
        </p:txBody>
      </p:sp>
      <p:sp>
        <p:nvSpPr>
          <p:cNvPr id="98" name="Google Shape;9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20: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let’s add a 5 mile buffer around each hospital to show service coverage.</a:t>
            </a:r>
            <a:endParaRPr/>
          </a:p>
        </p:txBody>
      </p:sp>
      <p:sp>
        <p:nvSpPr>
          <p:cNvPr id="288" name="Google Shape;28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21: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a:t>
            </a:r>
            <a:r>
              <a:rPr lang="en-US"/>
              <a:t>let's</a:t>
            </a:r>
            <a:r>
              <a:rPr lang="en-US"/>
              <a:t> map all of the elementary and middle schools in Maryland.</a:t>
            </a:r>
            <a:endParaRPr/>
          </a:p>
        </p:txBody>
      </p:sp>
      <p:sp>
        <p:nvSpPr>
          <p:cNvPr id="295" name="Google Shape;29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22: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Finally, let’s use GIS analysis to find the rural schools that fall outside of hospital coverage. These schools are at higher risk for concussion issues due to being outside of hospital coverage.</a:t>
            </a:r>
            <a:endParaRPr/>
          </a:p>
        </p:txBody>
      </p:sp>
      <p:sp>
        <p:nvSpPr>
          <p:cNvPr id="302" name="Google Shape;30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23: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a finalize illustration showing the access to </a:t>
            </a:r>
            <a:r>
              <a:rPr lang="en-US"/>
              <a:t>concussion</a:t>
            </a:r>
            <a:r>
              <a:rPr lang="en-US"/>
              <a:t> care for rural students in Maryland.</a:t>
            </a:r>
            <a:endParaRPr/>
          </a:p>
        </p:txBody>
      </p:sp>
      <p:sp>
        <p:nvSpPr>
          <p:cNvPr id="309" name="Google Shape;30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4: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Pose the question to the audience challenging them to use data to spark action in their community</a:t>
            </a:r>
            <a:endParaRPr/>
          </a:p>
        </p:txBody>
      </p:sp>
      <p:sp>
        <p:nvSpPr>
          <p:cNvPr id="316" name="Google Shape;31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25: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 discussing the Tree Activity - an interactive activity on using the County Health Rankings data</a:t>
            </a:r>
            <a:endParaRPr/>
          </a:p>
        </p:txBody>
      </p:sp>
      <p:sp>
        <p:nvSpPr>
          <p:cNvPr id="323" name="Google Shape;32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26: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 </a:t>
            </a:r>
            <a:r>
              <a:rPr lang="en-US"/>
              <a:t>discussing</a:t>
            </a:r>
            <a:r>
              <a:rPr lang="en-US"/>
              <a:t> each component of the tree</a:t>
            </a:r>
            <a:endParaRPr/>
          </a:p>
        </p:txBody>
      </p:sp>
      <p:sp>
        <p:nvSpPr>
          <p:cNvPr id="332" name="Google Shape;332;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27: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
        <p:nvSpPr>
          <p:cNvPr id="345" name="Google Shape;345;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28: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
        <p:nvSpPr>
          <p:cNvPr id="355" name="Google Shape;355;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29: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End of Presentation</a:t>
            </a:r>
            <a:endParaRPr/>
          </a:p>
        </p:txBody>
      </p:sp>
      <p:sp>
        <p:nvSpPr>
          <p:cNvPr id="362" name="Google Shape;362;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3: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developed a model with four key steps with the first being finding authoritative data. There are many online data resources that cannot be trusted. We focus on using County Health Rankings as it is trusted and updated regularly.</a:t>
            </a:r>
            <a:endParaRPr/>
          </a:p>
        </p:txBody>
      </p:sp>
      <p:sp>
        <p:nvSpPr>
          <p:cNvPr id="107" name="Google Shape;10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4: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
        <p:nvSpPr>
          <p:cNvPr id="117" name="Google Shape;11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Health Factors are in blue and modify Health Outcomes in green. It is important to note that there are policies and programs that impact health factors which impact health outcomes i.e a chain effect. Read through the different factors and the two outcomes.</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 name="Google Shape;136;p6: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8" name="Google Shape;148;p7: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 - Important to note that the health factor </a:t>
            </a:r>
            <a:r>
              <a:rPr lang="en-US"/>
              <a:t>modifies</a:t>
            </a:r>
            <a:r>
              <a:rPr lang="en-US"/>
              <a:t> the health Outcome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8: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
        <p:nvSpPr>
          <p:cNvPr id="172" name="Google Shape;17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9: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Re-emphasize the model with visualizing allowing us to better analyze and </a:t>
            </a:r>
            <a:r>
              <a:rPr lang="en-US"/>
              <a:t>understand</a:t>
            </a:r>
            <a:r>
              <a:rPr lang="en-US"/>
              <a:t> the data.</a:t>
            </a:r>
            <a:endParaRPr/>
          </a:p>
        </p:txBody>
      </p:sp>
      <p:sp>
        <p:nvSpPr>
          <p:cNvPr id="179" name="Google Shape;17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6" name="Shape 36"/>
        <p:cNvGrpSpPr/>
        <p:nvPr/>
      </p:nvGrpSpPr>
      <p:grpSpPr>
        <a:xfrm>
          <a:off x="0" y="0"/>
          <a:ext cx="0" cy="0"/>
          <a:chOff x="0" y="0"/>
          <a:chExt cx="0" cy="0"/>
        </a:xfrm>
      </p:grpSpPr>
      <p:sp>
        <p:nvSpPr>
          <p:cNvPr id="37" name="Google Shape;37;p3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9" name="Google Shape;39;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 name="Shape 49"/>
        <p:cNvGrpSpPr/>
        <p:nvPr/>
      </p:nvGrpSpPr>
      <p:grpSpPr>
        <a:xfrm>
          <a:off x="0" y="0"/>
          <a:ext cx="0" cy="0"/>
          <a:chOff x="0" y="0"/>
          <a:chExt cx="0" cy="0"/>
        </a:xfrm>
      </p:grpSpPr>
      <p:sp>
        <p:nvSpPr>
          <p:cNvPr id="50" name="Google Shape;50;p3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3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3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4" name="Google Shape;54;p3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9"/>
          <p:cNvSpPr/>
          <p:nvPr>
            <p:ph idx="2" type="pic"/>
          </p:nvPr>
        </p:nvSpPr>
        <p:spPr>
          <a:xfrm>
            <a:off x="5183188" y="987425"/>
            <a:ext cx="6172200" cy="4873625"/>
          </a:xfrm>
          <a:prstGeom prst="rect">
            <a:avLst/>
          </a:prstGeom>
          <a:noFill/>
          <a:ln>
            <a:noFill/>
          </a:ln>
        </p:spPr>
      </p:sp>
      <p:sp>
        <p:nvSpPr>
          <p:cNvPr id="68" name="Google Shape;68;p3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p:nvPr/>
        </p:nvSpPr>
        <p:spPr>
          <a:xfrm>
            <a:off x="0" y="6502401"/>
            <a:ext cx="12192000" cy="35559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 name="Google Shape;90;p1"/>
          <p:cNvSpPr/>
          <p:nvPr/>
        </p:nvSpPr>
        <p:spPr>
          <a:xfrm>
            <a:off x="1" y="2488580"/>
            <a:ext cx="12198262"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1"/>
          <p:cNvSpPr txBox="1"/>
          <p:nvPr>
            <p:ph type="ctrTitle"/>
          </p:nvPr>
        </p:nvSpPr>
        <p:spPr>
          <a:xfrm>
            <a:off x="75156" y="2442577"/>
            <a:ext cx="12192001" cy="1160954"/>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4800"/>
              <a:buFont typeface="Calibri"/>
              <a:buNone/>
            </a:pPr>
            <a:r>
              <a:rPr b="1" lang="en-US" sz="4800">
                <a:solidFill>
                  <a:schemeClr val="lt1"/>
                </a:solidFill>
              </a:rPr>
              <a:t>Using Data to Make Informed Decisions</a:t>
            </a:r>
            <a:endParaRPr/>
          </a:p>
        </p:txBody>
      </p:sp>
      <p:cxnSp>
        <p:nvCxnSpPr>
          <p:cNvPr id="92" name="Google Shape;92;p1"/>
          <p:cNvCxnSpPr/>
          <p:nvPr/>
        </p:nvCxnSpPr>
        <p:spPr>
          <a:xfrm>
            <a:off x="0" y="3968448"/>
            <a:ext cx="12192000" cy="0"/>
          </a:xfrm>
          <a:prstGeom prst="straightConnector1">
            <a:avLst/>
          </a:prstGeom>
          <a:noFill/>
          <a:ln cap="flat" cmpd="sng" w="76200">
            <a:solidFill>
              <a:schemeClr val="dk1"/>
            </a:solidFill>
            <a:prstDash val="solid"/>
            <a:miter lim="800000"/>
            <a:headEnd len="sm" w="sm" type="none"/>
            <a:tailEnd len="sm" w="sm" type="none"/>
          </a:ln>
        </p:spPr>
      </p:cxnSp>
      <p:cxnSp>
        <p:nvCxnSpPr>
          <p:cNvPr id="93" name="Google Shape;93;p1"/>
          <p:cNvCxnSpPr/>
          <p:nvPr/>
        </p:nvCxnSpPr>
        <p:spPr>
          <a:xfrm>
            <a:off x="0" y="2488580"/>
            <a:ext cx="12198263" cy="0"/>
          </a:xfrm>
          <a:prstGeom prst="straightConnector1">
            <a:avLst/>
          </a:prstGeom>
          <a:noFill/>
          <a:ln cap="flat" cmpd="sng" w="76200">
            <a:solidFill>
              <a:schemeClr val="dk1"/>
            </a:solidFill>
            <a:prstDash val="solid"/>
            <a:miter lim="800000"/>
            <a:headEnd len="sm" w="sm" type="none"/>
            <a:tailEnd len="sm" w="sm" type="none"/>
          </a:ln>
        </p:spPr>
      </p:cxnSp>
      <p:pic>
        <p:nvPicPr>
          <p:cNvPr descr="A logo with green circles and dots&#10;&#10;Description automatically generated" id="94" name="Google Shape;94;p1"/>
          <p:cNvPicPr preferRelativeResize="0"/>
          <p:nvPr/>
        </p:nvPicPr>
        <p:blipFill rotWithShape="1">
          <a:blip r:embed="rId3">
            <a:alphaModFix/>
          </a:blip>
          <a:srcRect b="0" l="0" r="0" t="0"/>
          <a:stretch/>
        </p:blipFill>
        <p:spPr>
          <a:xfrm>
            <a:off x="4644217" y="343149"/>
            <a:ext cx="2903566" cy="146791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0"/>
          <p:cNvSpPr txBox="1"/>
          <p:nvPr>
            <p:ph idx="1" type="body"/>
          </p:nvPr>
        </p:nvSpPr>
        <p:spPr>
          <a:xfrm>
            <a:off x="838200" y="2179632"/>
            <a:ext cx="10515600" cy="3643324"/>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rgbClr val="434343"/>
              </a:buClr>
              <a:buSzPts val="2800"/>
              <a:buChar char="•"/>
            </a:pPr>
            <a:r>
              <a:rPr lang="en-US">
                <a:solidFill>
                  <a:srgbClr val="434343"/>
                </a:solidFill>
                <a:latin typeface="Open Sans"/>
                <a:ea typeface="Open Sans"/>
                <a:cs typeface="Open Sans"/>
                <a:sym typeface="Open Sans"/>
              </a:rPr>
              <a:t>Visualizing data allows us to better understand what is happening amongst the data</a:t>
            </a:r>
            <a:endParaRPr/>
          </a:p>
          <a:p>
            <a:pPr indent="-228600" lvl="0" marL="228600" rtl="0" algn="l">
              <a:lnSpc>
                <a:spcPct val="150000"/>
              </a:lnSpc>
              <a:spcBef>
                <a:spcPts val="1000"/>
              </a:spcBef>
              <a:spcAft>
                <a:spcPts val="0"/>
              </a:spcAft>
              <a:buClr>
                <a:srgbClr val="434343"/>
              </a:buClr>
              <a:buSzPts val="2800"/>
              <a:buChar char="•"/>
            </a:pPr>
            <a:r>
              <a:rPr lang="en-US">
                <a:solidFill>
                  <a:srgbClr val="434343"/>
                </a:solidFill>
                <a:latin typeface="Open Sans"/>
                <a:ea typeface="Open Sans"/>
                <a:cs typeface="Open Sans"/>
                <a:sym typeface="Open Sans"/>
              </a:rPr>
              <a:t>It gives meaning to numbers</a:t>
            </a:r>
            <a:endParaRPr/>
          </a:p>
          <a:p>
            <a:pPr indent="-228600" lvl="0" marL="228600" rtl="0" algn="l">
              <a:lnSpc>
                <a:spcPct val="150000"/>
              </a:lnSpc>
              <a:spcBef>
                <a:spcPts val="1000"/>
              </a:spcBef>
              <a:spcAft>
                <a:spcPts val="0"/>
              </a:spcAft>
              <a:buClr>
                <a:srgbClr val="434343"/>
              </a:buClr>
              <a:buSzPts val="2800"/>
              <a:buChar char="•"/>
            </a:pPr>
            <a:r>
              <a:rPr lang="en-US">
                <a:solidFill>
                  <a:srgbClr val="434343"/>
                </a:solidFill>
                <a:latin typeface="Open Sans"/>
                <a:ea typeface="Open Sans"/>
                <a:cs typeface="Open Sans"/>
                <a:sym typeface="Open Sans"/>
              </a:rPr>
              <a:t>It sparks conversation!</a:t>
            </a:r>
            <a:endParaRPr/>
          </a:p>
          <a:p>
            <a:pPr indent="-228600" lvl="0" marL="228600" rtl="0" algn="l">
              <a:lnSpc>
                <a:spcPct val="150000"/>
              </a:lnSpc>
              <a:spcBef>
                <a:spcPts val="1000"/>
              </a:spcBef>
              <a:spcAft>
                <a:spcPts val="0"/>
              </a:spcAft>
              <a:buClr>
                <a:srgbClr val="434343"/>
              </a:buClr>
              <a:buSzPts val="2800"/>
              <a:buChar char="•"/>
            </a:pPr>
            <a:r>
              <a:rPr lang="en-US">
                <a:solidFill>
                  <a:srgbClr val="434343"/>
                </a:solidFill>
                <a:latin typeface="Open Sans"/>
                <a:ea typeface="Open Sans"/>
                <a:cs typeface="Open Sans"/>
                <a:sym typeface="Open Sans"/>
              </a:rPr>
              <a:t>Allows us to find bright spots to learn from and partner with</a:t>
            </a:r>
            <a:endParaRPr/>
          </a:p>
        </p:txBody>
      </p:sp>
      <p:sp>
        <p:nvSpPr>
          <p:cNvPr id="192" name="Google Shape;192;p10"/>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3" name="Google Shape;193;p10"/>
          <p:cNvSpPr txBox="1"/>
          <p:nvPr>
            <p:ph type="title"/>
          </p:nvPr>
        </p:nvSpPr>
        <p:spPr>
          <a:xfrm>
            <a:off x="838200" y="15430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a:buNone/>
            </a:pPr>
            <a:r>
              <a:rPr lang="en-US">
                <a:solidFill>
                  <a:schemeClr val="lt1"/>
                </a:solidFill>
                <a:latin typeface="Open Sans"/>
                <a:ea typeface="Open Sans"/>
                <a:cs typeface="Open Sans"/>
                <a:sym typeface="Open Sans"/>
              </a:rPr>
              <a:t>Visualizing Health Data</a:t>
            </a:r>
            <a:endParaRPr/>
          </a:p>
        </p:txBody>
      </p:sp>
      <p:sp>
        <p:nvSpPr>
          <p:cNvPr id="194" name="Google Shape;194;p10"/>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1"/>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 name="Google Shape;201;p11"/>
          <p:cNvSpPr txBox="1"/>
          <p:nvPr/>
        </p:nvSpPr>
        <p:spPr>
          <a:xfrm>
            <a:off x="2045072" y="1347589"/>
            <a:ext cx="8101854" cy="3515122"/>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6000"/>
              <a:buFont typeface="Open Sans"/>
              <a:buNone/>
            </a:pPr>
            <a:r>
              <a:rPr lang="en-US" sz="6000">
                <a:solidFill>
                  <a:srgbClr val="FFFFFF"/>
                </a:solidFill>
                <a:latin typeface="Open Sans"/>
                <a:ea typeface="Open Sans"/>
                <a:cs typeface="Open Sans"/>
                <a:sym typeface="Open Sans"/>
              </a:rPr>
              <a:t>“[Data] helps people see more clearly and make better decisions!”</a:t>
            </a:r>
            <a:br>
              <a:rPr lang="en-US" sz="6000">
                <a:solidFill>
                  <a:srgbClr val="FFFFFF"/>
                </a:solidFill>
                <a:latin typeface="Open Sans"/>
                <a:ea typeface="Open Sans"/>
                <a:cs typeface="Open Sans"/>
                <a:sym typeface="Open Sans"/>
              </a:rPr>
            </a:br>
            <a:endParaRPr sz="6000">
              <a:solidFill>
                <a:schemeClr val="lt1"/>
              </a:solidFill>
              <a:latin typeface="Open Sans"/>
              <a:ea typeface="Open Sans"/>
              <a:cs typeface="Open Sans"/>
              <a:sym typeface="Open Sans"/>
            </a:endParaRPr>
          </a:p>
        </p:txBody>
      </p:sp>
      <p:sp>
        <p:nvSpPr>
          <p:cNvPr id="202" name="Google Shape;202;p11"/>
          <p:cNvSpPr txBox="1"/>
          <p:nvPr/>
        </p:nvSpPr>
        <p:spPr>
          <a:xfrm>
            <a:off x="1866899" y="5118893"/>
            <a:ext cx="8458200" cy="2182813"/>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None/>
            </a:pPr>
            <a:r>
              <a:rPr b="1" lang="en-US" sz="1600">
                <a:solidFill>
                  <a:schemeClr val="lt1"/>
                </a:solidFill>
                <a:latin typeface="Open Sans"/>
                <a:ea typeface="Open Sans"/>
                <a:cs typeface="Open Sans"/>
                <a:sym typeface="Open Sans"/>
              </a:rPr>
              <a:t>Charlie Fitzpatrick | Esri Schools Program Manager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12"/>
          <p:cNvPicPr preferRelativeResize="0"/>
          <p:nvPr/>
        </p:nvPicPr>
        <p:blipFill rotWithShape="1">
          <a:blip r:embed="rId3">
            <a:alphaModFix/>
          </a:blip>
          <a:srcRect b="0" l="0" r="0" t="0"/>
          <a:stretch/>
        </p:blipFill>
        <p:spPr>
          <a:xfrm>
            <a:off x="11450782" y="92261"/>
            <a:ext cx="616314" cy="636734"/>
          </a:xfrm>
          <a:prstGeom prst="rect">
            <a:avLst/>
          </a:prstGeom>
          <a:noFill/>
          <a:ln>
            <a:noFill/>
          </a:ln>
        </p:spPr>
      </p:pic>
      <p:pic>
        <p:nvPicPr>
          <p:cNvPr id="209" name="Google Shape;209;p12"/>
          <p:cNvPicPr preferRelativeResize="0"/>
          <p:nvPr/>
        </p:nvPicPr>
        <p:blipFill rotWithShape="1">
          <a:blip r:embed="rId4">
            <a:alphaModFix/>
          </a:blip>
          <a:srcRect b="0" l="0" r="0" t="0"/>
          <a:stretch/>
        </p:blipFill>
        <p:spPr>
          <a:xfrm>
            <a:off x="-58061" y="380755"/>
            <a:ext cx="12250061" cy="7128838"/>
          </a:xfrm>
          <a:prstGeom prst="rect">
            <a:avLst/>
          </a:prstGeom>
          <a:noFill/>
          <a:ln>
            <a:noFill/>
          </a:ln>
        </p:spPr>
      </p:pic>
      <p:sp>
        <p:nvSpPr>
          <p:cNvPr id="210" name="Google Shape;210;p12"/>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 name="Google Shape;211;p12"/>
          <p:cNvSpPr txBox="1"/>
          <p:nvPr/>
        </p:nvSpPr>
        <p:spPr>
          <a:xfrm>
            <a:off x="838199" y="410628"/>
            <a:ext cx="10515600"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Open Sans"/>
              <a:buNone/>
            </a:pPr>
            <a:r>
              <a:rPr lang="en-US" sz="4400">
                <a:solidFill>
                  <a:schemeClr val="lt1"/>
                </a:solidFill>
                <a:latin typeface="Open Sans"/>
                <a:ea typeface="Open Sans"/>
                <a:cs typeface="Open Sans"/>
                <a:sym typeface="Open Sans"/>
              </a:rPr>
              <a:t>Obesity Rates Across the U.S.</a:t>
            </a:r>
            <a:endParaRPr/>
          </a:p>
        </p:txBody>
      </p:sp>
      <p:sp>
        <p:nvSpPr>
          <p:cNvPr id="212" name="Google Shape;212;p12"/>
          <p:cNvSpPr/>
          <p:nvPr/>
        </p:nvSpPr>
        <p:spPr>
          <a:xfrm>
            <a:off x="160777" y="5264252"/>
            <a:ext cx="2616884" cy="991891"/>
          </a:xfrm>
          <a:prstGeom prst="rect">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3" name="Google Shape;213;p12"/>
          <p:cNvSpPr txBox="1"/>
          <p:nvPr/>
        </p:nvSpPr>
        <p:spPr>
          <a:xfrm>
            <a:off x="843636" y="5324969"/>
            <a:ext cx="2133923" cy="83099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600">
                <a:solidFill>
                  <a:schemeClr val="dk1"/>
                </a:solidFill>
                <a:latin typeface="Open Sans"/>
                <a:ea typeface="Open Sans"/>
                <a:cs typeface="Open Sans"/>
                <a:sym typeface="Open Sans"/>
              </a:rPr>
              <a:t>Green = Healthy</a:t>
            </a:r>
            <a:endParaRPr/>
          </a:p>
          <a:p>
            <a:pPr indent="0" lvl="0" marL="0" marR="0" rtl="0" algn="l">
              <a:lnSpc>
                <a:spcPct val="150000"/>
              </a:lnSpc>
              <a:spcBef>
                <a:spcPts val="0"/>
              </a:spcBef>
              <a:spcAft>
                <a:spcPts val="0"/>
              </a:spcAft>
              <a:buNone/>
            </a:pPr>
            <a:r>
              <a:rPr lang="en-US" sz="1600">
                <a:solidFill>
                  <a:schemeClr val="dk1"/>
                </a:solidFill>
                <a:latin typeface="Open Sans"/>
                <a:ea typeface="Open Sans"/>
                <a:cs typeface="Open Sans"/>
                <a:sym typeface="Open Sans"/>
              </a:rPr>
              <a:t>Red = Concern</a:t>
            </a:r>
            <a:endParaRPr/>
          </a:p>
        </p:txBody>
      </p:sp>
      <p:sp>
        <p:nvSpPr>
          <p:cNvPr id="214" name="Google Shape;214;p12"/>
          <p:cNvSpPr/>
          <p:nvPr/>
        </p:nvSpPr>
        <p:spPr>
          <a:xfrm>
            <a:off x="485895" y="5477202"/>
            <a:ext cx="315686" cy="195606"/>
          </a:xfrm>
          <a:prstGeom prst="rect">
            <a:avLst/>
          </a:prstGeom>
          <a:solidFill>
            <a:srgbClr val="31AA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5" name="Google Shape;215;p12"/>
          <p:cNvSpPr/>
          <p:nvPr/>
        </p:nvSpPr>
        <p:spPr>
          <a:xfrm>
            <a:off x="485151" y="5853270"/>
            <a:ext cx="315686" cy="195606"/>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6" name="Google Shape;216;p12"/>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13"/>
          <p:cNvPicPr preferRelativeResize="0"/>
          <p:nvPr/>
        </p:nvPicPr>
        <p:blipFill rotWithShape="1">
          <a:blip r:embed="rId3">
            <a:alphaModFix/>
          </a:blip>
          <a:srcRect b="0" l="0" r="0" t="0"/>
          <a:stretch/>
        </p:blipFill>
        <p:spPr>
          <a:xfrm>
            <a:off x="11450782" y="92261"/>
            <a:ext cx="616314" cy="636734"/>
          </a:xfrm>
          <a:prstGeom prst="rect">
            <a:avLst/>
          </a:prstGeom>
          <a:noFill/>
          <a:ln>
            <a:noFill/>
          </a:ln>
        </p:spPr>
      </p:pic>
      <p:pic>
        <p:nvPicPr>
          <p:cNvPr id="223" name="Google Shape;223;p13"/>
          <p:cNvPicPr preferRelativeResize="0"/>
          <p:nvPr/>
        </p:nvPicPr>
        <p:blipFill rotWithShape="1">
          <a:blip r:embed="rId4">
            <a:alphaModFix/>
          </a:blip>
          <a:srcRect b="0" l="0" r="0" t="0"/>
          <a:stretch/>
        </p:blipFill>
        <p:spPr>
          <a:xfrm>
            <a:off x="0" y="389298"/>
            <a:ext cx="12192000" cy="7110999"/>
          </a:xfrm>
          <a:prstGeom prst="rect">
            <a:avLst/>
          </a:prstGeom>
          <a:noFill/>
          <a:ln>
            <a:noFill/>
          </a:ln>
        </p:spPr>
      </p:pic>
      <p:sp>
        <p:nvSpPr>
          <p:cNvPr id="224" name="Google Shape;224;p13"/>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 name="Google Shape;225;p13"/>
          <p:cNvSpPr txBox="1"/>
          <p:nvPr/>
        </p:nvSpPr>
        <p:spPr>
          <a:xfrm>
            <a:off x="838199" y="410628"/>
            <a:ext cx="10515600"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Open Sans"/>
              <a:buNone/>
            </a:pPr>
            <a:r>
              <a:rPr lang="en-US" sz="4400">
                <a:solidFill>
                  <a:schemeClr val="lt1"/>
                </a:solidFill>
                <a:latin typeface="Open Sans"/>
                <a:ea typeface="Open Sans"/>
                <a:cs typeface="Open Sans"/>
                <a:sym typeface="Open Sans"/>
              </a:rPr>
              <a:t>Obesity Hotspots Across the U.S.</a:t>
            </a:r>
            <a:endParaRPr/>
          </a:p>
        </p:txBody>
      </p:sp>
      <p:sp>
        <p:nvSpPr>
          <p:cNvPr id="226" name="Google Shape;226;p13"/>
          <p:cNvSpPr/>
          <p:nvPr/>
        </p:nvSpPr>
        <p:spPr>
          <a:xfrm>
            <a:off x="169532" y="5272146"/>
            <a:ext cx="2616884" cy="991891"/>
          </a:xfrm>
          <a:prstGeom prst="rect">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13"/>
          <p:cNvSpPr txBox="1"/>
          <p:nvPr/>
        </p:nvSpPr>
        <p:spPr>
          <a:xfrm>
            <a:off x="852391" y="5332863"/>
            <a:ext cx="2133923" cy="83099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600">
                <a:solidFill>
                  <a:schemeClr val="dk1"/>
                </a:solidFill>
                <a:latin typeface="Open Sans"/>
                <a:ea typeface="Open Sans"/>
                <a:cs typeface="Open Sans"/>
                <a:sym typeface="Open Sans"/>
              </a:rPr>
              <a:t>Blue = Healthy</a:t>
            </a:r>
            <a:endParaRPr/>
          </a:p>
          <a:p>
            <a:pPr indent="0" lvl="0" marL="0" marR="0" rtl="0" algn="l">
              <a:lnSpc>
                <a:spcPct val="150000"/>
              </a:lnSpc>
              <a:spcBef>
                <a:spcPts val="0"/>
              </a:spcBef>
              <a:spcAft>
                <a:spcPts val="0"/>
              </a:spcAft>
              <a:buNone/>
            </a:pPr>
            <a:r>
              <a:rPr lang="en-US" sz="1600">
                <a:solidFill>
                  <a:schemeClr val="dk1"/>
                </a:solidFill>
                <a:latin typeface="Open Sans"/>
                <a:ea typeface="Open Sans"/>
                <a:cs typeface="Open Sans"/>
                <a:sym typeface="Open Sans"/>
              </a:rPr>
              <a:t>Red = Concern</a:t>
            </a:r>
            <a:endParaRPr/>
          </a:p>
        </p:txBody>
      </p:sp>
      <p:sp>
        <p:nvSpPr>
          <p:cNvPr id="228" name="Google Shape;228;p13"/>
          <p:cNvSpPr/>
          <p:nvPr/>
        </p:nvSpPr>
        <p:spPr>
          <a:xfrm>
            <a:off x="494650" y="5485096"/>
            <a:ext cx="315686" cy="195606"/>
          </a:xfrm>
          <a:prstGeom prst="rect">
            <a:avLst/>
          </a:prstGeom>
          <a:solidFill>
            <a:srgbClr val="4273B7"/>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9" name="Google Shape;229;p13"/>
          <p:cNvSpPr/>
          <p:nvPr/>
        </p:nvSpPr>
        <p:spPr>
          <a:xfrm>
            <a:off x="493906" y="5861164"/>
            <a:ext cx="315686" cy="195606"/>
          </a:xfrm>
          <a:prstGeom prst="rect">
            <a:avLst/>
          </a:prstGeom>
          <a:solidFill>
            <a:srgbClr val="D92C1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0" name="Google Shape;230;p13"/>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14"/>
          <p:cNvPicPr preferRelativeResize="0"/>
          <p:nvPr/>
        </p:nvPicPr>
        <p:blipFill rotWithShape="1">
          <a:blip r:embed="rId3">
            <a:alphaModFix/>
          </a:blip>
          <a:srcRect b="0" l="0" r="0" t="0"/>
          <a:stretch/>
        </p:blipFill>
        <p:spPr>
          <a:xfrm>
            <a:off x="11450782" y="92261"/>
            <a:ext cx="616314" cy="636734"/>
          </a:xfrm>
          <a:prstGeom prst="rect">
            <a:avLst/>
          </a:prstGeom>
          <a:noFill/>
          <a:ln>
            <a:noFill/>
          </a:ln>
        </p:spPr>
      </p:pic>
      <p:pic>
        <p:nvPicPr>
          <p:cNvPr id="237" name="Google Shape;237;p14"/>
          <p:cNvPicPr preferRelativeResize="0"/>
          <p:nvPr/>
        </p:nvPicPr>
        <p:blipFill rotWithShape="1">
          <a:blip r:embed="rId4">
            <a:alphaModFix/>
          </a:blip>
          <a:srcRect b="0" l="0" r="0" t="0"/>
          <a:stretch/>
        </p:blipFill>
        <p:spPr>
          <a:xfrm>
            <a:off x="-1" y="376866"/>
            <a:ext cx="12192000" cy="7093964"/>
          </a:xfrm>
          <a:prstGeom prst="rect">
            <a:avLst/>
          </a:prstGeom>
          <a:noFill/>
          <a:ln>
            <a:noFill/>
          </a:ln>
        </p:spPr>
      </p:pic>
      <p:sp>
        <p:nvSpPr>
          <p:cNvPr id="238" name="Google Shape;238;p14"/>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14"/>
          <p:cNvSpPr txBox="1"/>
          <p:nvPr/>
        </p:nvSpPr>
        <p:spPr>
          <a:xfrm>
            <a:off x="838199" y="410628"/>
            <a:ext cx="10515600"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Open Sans"/>
              <a:buNone/>
            </a:pPr>
            <a:r>
              <a:rPr lang="en-US" sz="4400">
                <a:solidFill>
                  <a:schemeClr val="lt1"/>
                </a:solidFill>
                <a:latin typeface="Open Sans"/>
                <a:ea typeface="Open Sans"/>
                <a:cs typeface="Open Sans"/>
                <a:sym typeface="Open Sans"/>
              </a:rPr>
              <a:t>Obesity Outliers Across the U.S.</a:t>
            </a:r>
            <a:endParaRPr/>
          </a:p>
        </p:txBody>
      </p:sp>
      <p:sp>
        <p:nvSpPr>
          <p:cNvPr id="240" name="Google Shape;240;p14"/>
          <p:cNvSpPr/>
          <p:nvPr/>
        </p:nvSpPr>
        <p:spPr>
          <a:xfrm>
            <a:off x="133926" y="4064000"/>
            <a:ext cx="3278590" cy="2197689"/>
          </a:xfrm>
          <a:prstGeom prst="rect">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1" name="Google Shape;241;p14"/>
          <p:cNvSpPr txBox="1"/>
          <p:nvPr/>
        </p:nvSpPr>
        <p:spPr>
          <a:xfrm>
            <a:off x="636069" y="5316937"/>
            <a:ext cx="2996430" cy="79278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600">
                <a:solidFill>
                  <a:schemeClr val="dk1"/>
                </a:solidFill>
                <a:latin typeface="Calibri"/>
                <a:ea typeface="Calibri"/>
                <a:cs typeface="Calibri"/>
                <a:sym typeface="Calibri"/>
              </a:rPr>
              <a:t>Blue = Good in area of concern</a:t>
            </a:r>
            <a:endParaRPr/>
          </a:p>
          <a:p>
            <a:pPr indent="0" lvl="0" marL="0" marR="0" rtl="0" algn="l">
              <a:lnSpc>
                <a:spcPct val="150000"/>
              </a:lnSpc>
              <a:spcBef>
                <a:spcPts val="0"/>
              </a:spcBef>
              <a:spcAft>
                <a:spcPts val="0"/>
              </a:spcAft>
              <a:buNone/>
            </a:pPr>
            <a:r>
              <a:rPr lang="en-US" sz="1600">
                <a:solidFill>
                  <a:schemeClr val="dk1"/>
                </a:solidFill>
                <a:latin typeface="Calibri"/>
                <a:ea typeface="Calibri"/>
                <a:cs typeface="Calibri"/>
                <a:sym typeface="Calibri"/>
              </a:rPr>
              <a:t>Red = Bad in area of good</a:t>
            </a:r>
            <a:endParaRPr/>
          </a:p>
        </p:txBody>
      </p:sp>
      <p:sp>
        <p:nvSpPr>
          <p:cNvPr id="242" name="Google Shape;242;p14"/>
          <p:cNvSpPr/>
          <p:nvPr/>
        </p:nvSpPr>
        <p:spPr>
          <a:xfrm>
            <a:off x="278328" y="5469170"/>
            <a:ext cx="315686" cy="195606"/>
          </a:xfrm>
          <a:prstGeom prst="rect">
            <a:avLst/>
          </a:prstGeom>
          <a:solidFill>
            <a:srgbClr val="4273B7"/>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 name="Google Shape;243;p14"/>
          <p:cNvSpPr/>
          <p:nvPr/>
        </p:nvSpPr>
        <p:spPr>
          <a:xfrm>
            <a:off x="277584" y="5845238"/>
            <a:ext cx="315686" cy="195606"/>
          </a:xfrm>
          <a:prstGeom prst="rect">
            <a:avLst/>
          </a:prstGeom>
          <a:solidFill>
            <a:srgbClr val="D92C1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14"/>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 name="Google Shape;245;p14"/>
          <p:cNvSpPr txBox="1"/>
          <p:nvPr/>
        </p:nvSpPr>
        <p:spPr>
          <a:xfrm>
            <a:off x="275006" y="4061433"/>
            <a:ext cx="2996430"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600">
                <a:solidFill>
                  <a:schemeClr val="dk1"/>
                </a:solidFill>
                <a:latin typeface="Calibri"/>
                <a:ea typeface="Calibri"/>
                <a:cs typeface="Calibri"/>
                <a:sym typeface="Calibri"/>
              </a:rPr>
              <a:t>An outlier is something that stands out or is opposite of what you are looking at!</a:t>
            </a:r>
            <a:endParaRPr/>
          </a:p>
        </p:txBody>
      </p:sp>
      <p:cxnSp>
        <p:nvCxnSpPr>
          <p:cNvPr id="246" name="Google Shape;246;p14"/>
          <p:cNvCxnSpPr/>
          <p:nvPr/>
        </p:nvCxnSpPr>
        <p:spPr>
          <a:xfrm>
            <a:off x="593270" y="5265724"/>
            <a:ext cx="2365830" cy="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5"/>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3" name="Google Shape;253;p15"/>
          <p:cNvSpPr txBox="1"/>
          <p:nvPr/>
        </p:nvSpPr>
        <p:spPr>
          <a:xfrm>
            <a:off x="364067" y="953479"/>
            <a:ext cx="11362267" cy="81068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Find Data</a:t>
            </a:r>
            <a:endParaRPr/>
          </a:p>
        </p:txBody>
      </p:sp>
      <p:sp>
        <p:nvSpPr>
          <p:cNvPr id="254" name="Google Shape;254;p15"/>
          <p:cNvSpPr txBox="1"/>
          <p:nvPr/>
        </p:nvSpPr>
        <p:spPr>
          <a:xfrm>
            <a:off x="364066" y="2228691"/>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Analyze Data</a:t>
            </a:r>
            <a:endParaRPr/>
          </a:p>
        </p:txBody>
      </p:sp>
      <p:sp>
        <p:nvSpPr>
          <p:cNvPr id="255" name="Google Shape;255;p15"/>
          <p:cNvSpPr txBox="1"/>
          <p:nvPr/>
        </p:nvSpPr>
        <p:spPr>
          <a:xfrm>
            <a:off x="364065" y="3503903"/>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Understand Data</a:t>
            </a:r>
            <a:endParaRPr/>
          </a:p>
        </p:txBody>
      </p:sp>
      <p:sp>
        <p:nvSpPr>
          <p:cNvPr id="256" name="Google Shape;256;p15"/>
          <p:cNvSpPr txBox="1"/>
          <p:nvPr/>
        </p:nvSpPr>
        <p:spPr>
          <a:xfrm>
            <a:off x="364064" y="4779115"/>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b="1" lang="en-US" sz="5400" u="sng">
                <a:solidFill>
                  <a:schemeClr val="lt1"/>
                </a:solidFill>
                <a:latin typeface="Open Sans"/>
                <a:ea typeface="Open Sans"/>
                <a:cs typeface="Open Sans"/>
                <a:sym typeface="Open Sans"/>
              </a:rPr>
              <a:t>Move to Action from Data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6"/>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 name="Google Shape;263;p16"/>
          <p:cNvSpPr txBox="1"/>
          <p:nvPr/>
        </p:nvSpPr>
        <p:spPr>
          <a:xfrm>
            <a:off x="1232646" y="1818878"/>
            <a:ext cx="8139954" cy="355322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8000"/>
              <a:buFont typeface="Open Sans"/>
              <a:buNone/>
            </a:pPr>
            <a:r>
              <a:rPr lang="en-US" sz="8000">
                <a:solidFill>
                  <a:schemeClr val="lt1"/>
                </a:solidFill>
                <a:latin typeface="Open Sans"/>
                <a:ea typeface="Open Sans"/>
                <a:cs typeface="Open Sans"/>
                <a:sym typeface="Open Sans"/>
              </a:rPr>
              <a:t>A Look at how Data Sparked</a:t>
            </a:r>
            <a:endParaRPr/>
          </a:p>
          <a:p>
            <a:pPr indent="0" lvl="0" marL="0" marR="0" rtl="0" algn="l">
              <a:lnSpc>
                <a:spcPct val="90000"/>
              </a:lnSpc>
              <a:spcBef>
                <a:spcPts val="0"/>
              </a:spcBef>
              <a:spcAft>
                <a:spcPts val="0"/>
              </a:spcAft>
              <a:buClr>
                <a:schemeClr val="lt1"/>
              </a:buClr>
              <a:buSzPts val="8000"/>
              <a:buFont typeface="Open Sans"/>
              <a:buNone/>
            </a:pPr>
            <a:r>
              <a:rPr lang="en-US" sz="8000">
                <a:solidFill>
                  <a:schemeClr val="lt1"/>
                </a:solidFill>
                <a:latin typeface="Open Sans"/>
                <a:ea typeface="Open Sans"/>
                <a:cs typeface="Open Sans"/>
                <a:sym typeface="Open Sans"/>
              </a:rPr>
              <a:t>Action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7"/>
          <p:cNvSpPr/>
          <p:nvPr/>
        </p:nvSpPr>
        <p:spPr>
          <a:xfrm>
            <a:off x="-1" y="-317500"/>
            <a:ext cx="12192001" cy="7190998"/>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0" name="Google Shape;270;p17"/>
          <p:cNvSpPr txBox="1"/>
          <p:nvPr/>
        </p:nvSpPr>
        <p:spPr>
          <a:xfrm>
            <a:off x="1232646" y="1818878"/>
            <a:ext cx="8139954" cy="355322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8000"/>
              <a:buFont typeface="Open Sans"/>
              <a:buNone/>
            </a:pPr>
            <a:r>
              <a:rPr lang="en-US" sz="8000">
                <a:solidFill>
                  <a:schemeClr val="lt1"/>
                </a:solidFill>
                <a:latin typeface="Open Sans"/>
                <a:ea typeface="Open Sans"/>
                <a:cs typeface="Open Sans"/>
                <a:sym typeface="Open Sans"/>
              </a:rPr>
              <a:t>Maryland – Using GIS to Spark Action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18"/>
          <p:cNvPicPr preferRelativeResize="0"/>
          <p:nvPr/>
        </p:nvPicPr>
        <p:blipFill rotWithShape="1">
          <a:blip r:embed="rId3">
            <a:alphaModFix/>
          </a:blip>
          <a:srcRect b="0" l="0" r="0" t="0"/>
          <a:stretch/>
        </p:blipFill>
        <p:spPr>
          <a:xfrm>
            <a:off x="0" y="0"/>
            <a:ext cx="12176068" cy="6684264"/>
          </a:xfrm>
          <a:prstGeom prst="rect">
            <a:avLst/>
          </a:prstGeom>
          <a:noFill/>
          <a:ln>
            <a:noFill/>
          </a:ln>
        </p:spPr>
      </p:pic>
      <p:sp>
        <p:nvSpPr>
          <p:cNvPr id="277" name="Google Shape;277;p18"/>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p19"/>
          <p:cNvPicPr preferRelativeResize="0"/>
          <p:nvPr/>
        </p:nvPicPr>
        <p:blipFill rotWithShape="1">
          <a:blip r:embed="rId3">
            <a:alphaModFix/>
          </a:blip>
          <a:srcRect b="0" l="0" r="0" t="0"/>
          <a:stretch/>
        </p:blipFill>
        <p:spPr>
          <a:xfrm>
            <a:off x="-1" y="0"/>
            <a:ext cx="12192725" cy="6693408"/>
          </a:xfrm>
          <a:prstGeom prst="rect">
            <a:avLst/>
          </a:prstGeom>
          <a:noFill/>
          <a:ln>
            <a:noFill/>
          </a:ln>
        </p:spPr>
      </p:pic>
      <p:sp>
        <p:nvSpPr>
          <p:cNvPr id="284" name="Google Shape;284;p19"/>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
          <p:cNvSpPr txBox="1"/>
          <p:nvPr>
            <p:ph idx="1" type="body"/>
          </p:nvPr>
        </p:nvSpPr>
        <p:spPr>
          <a:xfrm>
            <a:off x="838199" y="1825625"/>
            <a:ext cx="10987007" cy="4351338"/>
          </a:xfrm>
          <a:prstGeom prst="rect">
            <a:avLst/>
          </a:prstGeom>
          <a:noFill/>
          <a:ln>
            <a:noFill/>
          </a:ln>
        </p:spPr>
        <p:txBody>
          <a:bodyPr anchorCtr="0" anchor="t" bIns="45700" lIns="91425" spcFirstLastPara="1" rIns="91425" wrap="square" tIns="45700">
            <a:normAutofit fontScale="92500" lnSpcReduction="10000"/>
          </a:bodyPr>
          <a:lstStyle/>
          <a:p>
            <a:pPr indent="-457200" lvl="0" marL="533400" rtl="0" algn="l">
              <a:lnSpc>
                <a:spcPct val="150000"/>
              </a:lnSpc>
              <a:spcBef>
                <a:spcPts val="0"/>
              </a:spcBef>
              <a:spcAft>
                <a:spcPts val="0"/>
              </a:spcAft>
              <a:buClr>
                <a:srgbClr val="434343"/>
              </a:buClr>
              <a:buSzPct val="100000"/>
              <a:buChar char="•"/>
            </a:pPr>
            <a:r>
              <a:rPr lang="en-US">
                <a:solidFill>
                  <a:srgbClr val="434343"/>
                </a:solidFill>
                <a:latin typeface="Open Sans"/>
                <a:ea typeface="Open Sans"/>
                <a:cs typeface="Open Sans"/>
                <a:sym typeface="Open Sans"/>
              </a:rPr>
              <a:t>Become familiar with health data from www.countyhealthrankings.org</a:t>
            </a:r>
            <a:endParaRPr>
              <a:solidFill>
                <a:srgbClr val="434343"/>
              </a:solidFill>
              <a:latin typeface="Open Sans"/>
              <a:ea typeface="Open Sans"/>
              <a:cs typeface="Open Sans"/>
              <a:sym typeface="Open Sans"/>
            </a:endParaRPr>
          </a:p>
          <a:p>
            <a:pPr indent="-457200" lvl="0" marL="533400" rtl="0" algn="l">
              <a:lnSpc>
                <a:spcPct val="150000"/>
              </a:lnSpc>
              <a:spcBef>
                <a:spcPts val="1600"/>
              </a:spcBef>
              <a:spcAft>
                <a:spcPts val="0"/>
              </a:spcAft>
              <a:buClr>
                <a:srgbClr val="434343"/>
              </a:buClr>
              <a:buSzPct val="100000"/>
              <a:buChar char="•"/>
            </a:pPr>
            <a:r>
              <a:rPr lang="en-US">
                <a:solidFill>
                  <a:srgbClr val="434343"/>
                </a:solidFill>
                <a:latin typeface="Open Sans"/>
                <a:ea typeface="Open Sans"/>
                <a:cs typeface="Open Sans"/>
                <a:sym typeface="Open Sans"/>
              </a:rPr>
              <a:t>Understand the difference between Health Outcomes and Health Factors</a:t>
            </a:r>
            <a:endParaRPr/>
          </a:p>
          <a:p>
            <a:pPr indent="-457200" lvl="0" marL="533400" rtl="0" algn="l">
              <a:lnSpc>
                <a:spcPct val="150000"/>
              </a:lnSpc>
              <a:spcBef>
                <a:spcPts val="1600"/>
              </a:spcBef>
              <a:spcAft>
                <a:spcPts val="0"/>
              </a:spcAft>
              <a:buClr>
                <a:srgbClr val="434343"/>
              </a:buClr>
              <a:buSzPct val="100000"/>
              <a:buChar char="•"/>
            </a:pPr>
            <a:r>
              <a:rPr lang="en-US">
                <a:solidFill>
                  <a:srgbClr val="434343"/>
                </a:solidFill>
                <a:latin typeface="Open Sans"/>
                <a:ea typeface="Open Sans"/>
                <a:cs typeface="Open Sans"/>
                <a:sym typeface="Open Sans"/>
              </a:rPr>
              <a:t>Identify areas of strength and improvement in your county</a:t>
            </a:r>
            <a:endParaRPr/>
          </a:p>
          <a:p>
            <a:pPr indent="-457200" lvl="0" marL="533400" rtl="0" algn="l">
              <a:lnSpc>
                <a:spcPct val="150000"/>
              </a:lnSpc>
              <a:spcBef>
                <a:spcPts val="1600"/>
              </a:spcBef>
              <a:spcAft>
                <a:spcPts val="0"/>
              </a:spcAft>
              <a:buClr>
                <a:srgbClr val="434343"/>
              </a:buClr>
              <a:buSzPct val="100000"/>
              <a:buChar char="•"/>
            </a:pPr>
            <a:r>
              <a:rPr lang="en-US">
                <a:solidFill>
                  <a:srgbClr val="434343"/>
                </a:solidFill>
                <a:latin typeface="Open Sans"/>
                <a:ea typeface="Open Sans"/>
                <a:cs typeface="Open Sans"/>
                <a:sym typeface="Open Sans"/>
              </a:rPr>
              <a:t>Understand how to move with data to action</a:t>
            </a:r>
            <a:endParaRPr/>
          </a:p>
          <a:p>
            <a:pPr indent="-292735" lvl="0" marL="533400" rtl="0" algn="l">
              <a:lnSpc>
                <a:spcPct val="150000"/>
              </a:lnSpc>
              <a:spcBef>
                <a:spcPts val="1600"/>
              </a:spcBef>
              <a:spcAft>
                <a:spcPts val="0"/>
              </a:spcAft>
              <a:buClr>
                <a:srgbClr val="434343"/>
              </a:buClr>
              <a:buSzPct val="100000"/>
              <a:buNone/>
            </a:pPr>
            <a:r>
              <a:t/>
            </a:r>
            <a:endParaRPr>
              <a:solidFill>
                <a:srgbClr val="434343"/>
              </a:solidFill>
              <a:latin typeface="Open Sans"/>
              <a:ea typeface="Open Sans"/>
              <a:cs typeface="Open Sans"/>
              <a:sym typeface="Open Sans"/>
            </a:endParaRPr>
          </a:p>
          <a:p>
            <a:pPr indent="-292735" lvl="0" marL="533400" rtl="0" algn="l">
              <a:lnSpc>
                <a:spcPct val="150000"/>
              </a:lnSpc>
              <a:spcBef>
                <a:spcPts val="1600"/>
              </a:spcBef>
              <a:spcAft>
                <a:spcPts val="0"/>
              </a:spcAft>
              <a:buClr>
                <a:srgbClr val="434343"/>
              </a:buClr>
              <a:buSzPct val="100000"/>
              <a:buNone/>
            </a:pPr>
            <a:r>
              <a:t/>
            </a:r>
            <a:endParaRPr>
              <a:solidFill>
                <a:srgbClr val="434343"/>
              </a:solidFill>
              <a:latin typeface="Open Sans"/>
              <a:ea typeface="Open Sans"/>
              <a:cs typeface="Open Sans"/>
              <a:sym typeface="Open Sans"/>
            </a:endParaRPr>
          </a:p>
        </p:txBody>
      </p:sp>
      <p:sp>
        <p:nvSpPr>
          <p:cNvPr id="101" name="Google Shape;101;p2"/>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2" name="Google Shape;102;p2"/>
          <p:cNvSpPr txBox="1"/>
          <p:nvPr>
            <p:ph type="title"/>
          </p:nvPr>
        </p:nvSpPr>
        <p:spPr>
          <a:xfrm>
            <a:off x="838200" y="15430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a:buNone/>
            </a:pPr>
            <a:r>
              <a:rPr lang="en-US">
                <a:solidFill>
                  <a:schemeClr val="lt1"/>
                </a:solidFill>
                <a:latin typeface="Open Sans"/>
                <a:ea typeface="Open Sans"/>
                <a:cs typeface="Open Sans"/>
                <a:sym typeface="Open Sans"/>
              </a:rPr>
              <a:t>Objectives</a:t>
            </a:r>
            <a:endParaRPr/>
          </a:p>
        </p:txBody>
      </p:sp>
      <p:sp>
        <p:nvSpPr>
          <p:cNvPr id="103" name="Google Shape;103;p2"/>
          <p:cNvSpPr/>
          <p:nvPr/>
        </p:nvSpPr>
        <p:spPr>
          <a:xfrm>
            <a:off x="-1" y="6522721"/>
            <a:ext cx="12192001" cy="33528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20"/>
          <p:cNvPicPr preferRelativeResize="0"/>
          <p:nvPr/>
        </p:nvPicPr>
        <p:blipFill rotWithShape="1">
          <a:blip r:embed="rId3">
            <a:alphaModFix/>
          </a:blip>
          <a:srcRect b="0" l="0" r="0" t="0"/>
          <a:stretch/>
        </p:blipFill>
        <p:spPr>
          <a:xfrm>
            <a:off x="0" y="0"/>
            <a:ext cx="12209382" cy="6702552"/>
          </a:xfrm>
          <a:prstGeom prst="rect">
            <a:avLst/>
          </a:prstGeom>
          <a:noFill/>
          <a:ln>
            <a:noFill/>
          </a:ln>
        </p:spPr>
      </p:pic>
      <p:sp>
        <p:nvSpPr>
          <p:cNvPr id="291" name="Google Shape;291;p20"/>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21"/>
          <p:cNvPicPr preferRelativeResize="0"/>
          <p:nvPr/>
        </p:nvPicPr>
        <p:blipFill rotWithShape="1">
          <a:blip r:embed="rId3">
            <a:alphaModFix/>
          </a:blip>
          <a:srcRect b="0" l="0" r="0" t="0"/>
          <a:stretch/>
        </p:blipFill>
        <p:spPr>
          <a:xfrm>
            <a:off x="-1" y="0"/>
            <a:ext cx="12192725" cy="6693408"/>
          </a:xfrm>
          <a:prstGeom prst="rect">
            <a:avLst/>
          </a:prstGeom>
          <a:noFill/>
          <a:ln>
            <a:noFill/>
          </a:ln>
        </p:spPr>
      </p:pic>
      <p:sp>
        <p:nvSpPr>
          <p:cNvPr id="298" name="Google Shape;298;p21"/>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id="304" name="Google Shape;304;p22"/>
          <p:cNvPicPr preferRelativeResize="0"/>
          <p:nvPr/>
        </p:nvPicPr>
        <p:blipFill rotWithShape="1">
          <a:blip r:embed="rId3">
            <a:alphaModFix/>
          </a:blip>
          <a:srcRect b="0" l="0" r="0" t="0"/>
          <a:stretch/>
        </p:blipFill>
        <p:spPr>
          <a:xfrm>
            <a:off x="0" y="0"/>
            <a:ext cx="12192000" cy="6693010"/>
          </a:xfrm>
          <a:prstGeom prst="rect">
            <a:avLst/>
          </a:prstGeom>
          <a:noFill/>
          <a:ln>
            <a:noFill/>
          </a:ln>
        </p:spPr>
      </p:pic>
      <p:sp>
        <p:nvSpPr>
          <p:cNvPr id="305" name="Google Shape;305;p22"/>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graphicFrame>
        <p:nvGraphicFramePr>
          <p:cNvPr id="311" name="Google Shape;311;p23"/>
          <p:cNvGraphicFramePr/>
          <p:nvPr/>
        </p:nvGraphicFramePr>
        <p:xfrm>
          <a:off x="1987825" y="0"/>
          <a:ext cx="8532545" cy="6593330"/>
        </p:xfrm>
        <a:graphic>
          <a:graphicData uri="http://schemas.openxmlformats.org/presentationml/2006/ole">
            <mc:AlternateContent>
              <mc:Choice Requires="v">
                <p:oleObj r:id="rId4" imgH="6593330" imgW="8532545" progId="AcroExch.Document.DC" spid="_x0000_s1">
                  <p:embed/>
                </p:oleObj>
              </mc:Choice>
              <mc:Fallback>
                <p:oleObj r:id="rId5" imgH="6593330" imgW="8532545" progId="AcroExch.Document.DC">
                  <p:embed/>
                  <p:pic>
                    <p:nvPicPr>
                      <p:cNvPr id="311" name="Google Shape;311;p23"/>
                      <p:cNvPicPr preferRelativeResize="0"/>
                      <p:nvPr/>
                    </p:nvPicPr>
                    <p:blipFill rotWithShape="1">
                      <a:blip r:embed="rId6">
                        <a:alphaModFix/>
                      </a:blip>
                      <a:srcRect b="0" l="0" r="0" t="0"/>
                      <a:stretch/>
                    </p:blipFill>
                    <p:spPr>
                      <a:xfrm>
                        <a:off x="1987825" y="0"/>
                        <a:ext cx="8532545" cy="6593330"/>
                      </a:xfrm>
                      <a:prstGeom prst="rect">
                        <a:avLst/>
                      </a:prstGeom>
                      <a:noFill/>
                      <a:ln>
                        <a:noFill/>
                      </a:ln>
                    </p:spPr>
                  </p:pic>
                </p:oleObj>
              </mc:Fallback>
            </mc:AlternateContent>
          </a:graphicData>
        </a:graphic>
      </p:graphicFrame>
      <p:sp>
        <p:nvSpPr>
          <p:cNvPr id="312" name="Google Shape;312;p23"/>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4"/>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9" name="Google Shape;319;p24"/>
          <p:cNvSpPr txBox="1"/>
          <p:nvPr/>
        </p:nvSpPr>
        <p:spPr>
          <a:xfrm>
            <a:off x="1277321" y="805681"/>
            <a:ext cx="8139900" cy="4659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8000"/>
              <a:buFont typeface="Open Sans"/>
              <a:buNone/>
            </a:pPr>
            <a:r>
              <a:rPr lang="en-US" sz="8000">
                <a:solidFill>
                  <a:schemeClr val="lt1"/>
                </a:solidFill>
                <a:latin typeface="Open Sans"/>
                <a:ea typeface="Open Sans"/>
                <a:cs typeface="Open Sans"/>
                <a:sym typeface="Open Sans"/>
              </a:rPr>
              <a:t>How will You use Data to Spark Action in Your Community?</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25"/>
          <p:cNvSpPr txBox="1"/>
          <p:nvPr>
            <p:ph idx="1" type="body"/>
          </p:nvPr>
        </p:nvSpPr>
        <p:spPr>
          <a:xfrm>
            <a:off x="838200" y="1920839"/>
            <a:ext cx="10515600" cy="4169410"/>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rgbClr val="434343"/>
              </a:buClr>
              <a:buSzPts val="2800"/>
              <a:buChar char="•"/>
            </a:pPr>
            <a:r>
              <a:rPr lang="en-US">
                <a:solidFill>
                  <a:srgbClr val="434343"/>
                </a:solidFill>
                <a:latin typeface="Open Sans"/>
                <a:ea typeface="Open Sans"/>
                <a:cs typeface="Open Sans"/>
                <a:sym typeface="Open Sans"/>
              </a:rPr>
              <a:t>Through Tree Activity, we are going to start finding relationships between Health Factors and Health Outcomes</a:t>
            </a:r>
            <a:endParaRPr/>
          </a:p>
          <a:p>
            <a:pPr indent="-228600" lvl="0" marL="228600" rtl="0" algn="l">
              <a:lnSpc>
                <a:spcPct val="150000"/>
              </a:lnSpc>
              <a:spcBef>
                <a:spcPts val="1000"/>
              </a:spcBef>
              <a:spcAft>
                <a:spcPts val="0"/>
              </a:spcAft>
              <a:buClr>
                <a:srgbClr val="434343"/>
              </a:buClr>
              <a:buSzPts val="2800"/>
              <a:buChar char="•"/>
            </a:pPr>
            <a:r>
              <a:rPr lang="en-US">
                <a:solidFill>
                  <a:srgbClr val="434343"/>
                </a:solidFill>
                <a:latin typeface="Open Sans"/>
                <a:ea typeface="Open Sans"/>
                <a:cs typeface="Open Sans"/>
                <a:sym typeface="Open Sans"/>
              </a:rPr>
              <a:t>W</a:t>
            </a:r>
            <a:r>
              <a:rPr lang="en-US">
                <a:solidFill>
                  <a:srgbClr val="434343"/>
                </a:solidFill>
                <a:latin typeface="Open Sans"/>
                <a:ea typeface="Open Sans"/>
                <a:cs typeface="Open Sans"/>
                <a:sym typeface="Open Sans"/>
              </a:rPr>
              <a:t>e are going to analyze the data to find areas of concern and strength</a:t>
            </a:r>
            <a:endParaRPr/>
          </a:p>
          <a:p>
            <a:pPr indent="-228600" lvl="0" marL="228600" rtl="0" algn="l">
              <a:lnSpc>
                <a:spcPct val="150000"/>
              </a:lnSpc>
              <a:spcBef>
                <a:spcPts val="1000"/>
              </a:spcBef>
              <a:spcAft>
                <a:spcPts val="0"/>
              </a:spcAft>
              <a:buClr>
                <a:srgbClr val="434343"/>
              </a:buClr>
              <a:buSzPts val="2800"/>
              <a:buChar char="•"/>
            </a:pPr>
            <a:r>
              <a:rPr lang="en-US">
                <a:solidFill>
                  <a:srgbClr val="434343"/>
                </a:solidFill>
                <a:latin typeface="Open Sans"/>
                <a:ea typeface="Open Sans"/>
                <a:cs typeface="Open Sans"/>
                <a:sym typeface="Open Sans"/>
              </a:rPr>
              <a:t>From these areas of concern, we are going to look for “seeds” that we can plant to move to action!</a:t>
            </a:r>
            <a:endParaRPr/>
          </a:p>
        </p:txBody>
      </p:sp>
      <p:sp>
        <p:nvSpPr>
          <p:cNvPr id="326" name="Google Shape;326;p25"/>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7" name="Google Shape;327;p25"/>
          <p:cNvSpPr txBox="1"/>
          <p:nvPr>
            <p:ph type="title"/>
          </p:nvPr>
        </p:nvSpPr>
        <p:spPr>
          <a:xfrm>
            <a:off x="838200" y="15430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a:buNone/>
            </a:pPr>
            <a:r>
              <a:rPr lang="en-US">
                <a:solidFill>
                  <a:schemeClr val="lt1"/>
                </a:solidFill>
                <a:latin typeface="Open Sans"/>
                <a:ea typeface="Open Sans"/>
                <a:cs typeface="Open Sans"/>
                <a:sym typeface="Open Sans"/>
              </a:rPr>
              <a:t>Finding the Root Cause</a:t>
            </a:r>
            <a:endParaRPr/>
          </a:p>
        </p:txBody>
      </p:sp>
      <p:sp>
        <p:nvSpPr>
          <p:cNvPr id="328" name="Google Shape;328;p25"/>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6"/>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35" name="Google Shape;335;p26"/>
          <p:cNvPicPr preferRelativeResize="0"/>
          <p:nvPr/>
        </p:nvPicPr>
        <p:blipFill rotWithShape="1">
          <a:blip r:embed="rId3">
            <a:alphaModFix/>
          </a:blip>
          <a:srcRect b="0" l="0" r="0" t="0"/>
          <a:stretch/>
        </p:blipFill>
        <p:spPr>
          <a:xfrm>
            <a:off x="11513234" y="92261"/>
            <a:ext cx="616314" cy="636734"/>
          </a:xfrm>
          <a:prstGeom prst="rect">
            <a:avLst/>
          </a:prstGeom>
          <a:noFill/>
          <a:ln>
            <a:noFill/>
          </a:ln>
        </p:spPr>
      </p:pic>
      <p:sp>
        <p:nvSpPr>
          <p:cNvPr id="336" name="Google Shape;336;p26"/>
          <p:cNvSpPr txBox="1"/>
          <p:nvPr/>
        </p:nvSpPr>
        <p:spPr>
          <a:xfrm>
            <a:off x="838199" y="410628"/>
            <a:ext cx="10515600"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Open Sans"/>
              <a:buNone/>
            </a:pPr>
            <a:r>
              <a:rPr lang="en-US" sz="4400">
                <a:solidFill>
                  <a:schemeClr val="lt1"/>
                </a:solidFill>
                <a:latin typeface="Open Sans"/>
                <a:ea typeface="Open Sans"/>
                <a:cs typeface="Open Sans"/>
                <a:sym typeface="Open Sans"/>
              </a:rPr>
              <a:t>The Tree Model</a:t>
            </a:r>
            <a:endParaRPr sz="4400">
              <a:solidFill>
                <a:schemeClr val="lt1"/>
              </a:solidFill>
              <a:latin typeface="Open Sans"/>
              <a:ea typeface="Open Sans"/>
              <a:cs typeface="Open Sans"/>
              <a:sym typeface="Open Sans"/>
            </a:endParaRPr>
          </a:p>
        </p:txBody>
      </p:sp>
      <p:sp>
        <p:nvSpPr>
          <p:cNvPr id="337" name="Google Shape;337;p26"/>
          <p:cNvSpPr/>
          <p:nvPr/>
        </p:nvSpPr>
        <p:spPr>
          <a:xfrm>
            <a:off x="6925733" y="0"/>
            <a:ext cx="5266267"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38" name="Google Shape;338;p26"/>
          <p:cNvPicPr preferRelativeResize="0"/>
          <p:nvPr>
            <p:ph idx="1" type="body"/>
          </p:nvPr>
        </p:nvPicPr>
        <p:blipFill rotWithShape="1">
          <a:blip r:embed="rId4">
            <a:alphaModFix/>
          </a:blip>
          <a:srcRect b="0" l="0" r="0" t="0"/>
          <a:stretch/>
        </p:blipFill>
        <p:spPr>
          <a:xfrm>
            <a:off x="6574367" y="-464174"/>
            <a:ext cx="5833534" cy="7549280"/>
          </a:xfrm>
          <a:prstGeom prst="rect">
            <a:avLst/>
          </a:prstGeom>
          <a:noFill/>
          <a:ln>
            <a:noFill/>
          </a:ln>
        </p:spPr>
      </p:pic>
      <p:sp>
        <p:nvSpPr>
          <p:cNvPr id="339" name="Google Shape;339;p26"/>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 name="Google Shape;340;p26"/>
          <p:cNvSpPr txBox="1"/>
          <p:nvPr/>
        </p:nvSpPr>
        <p:spPr>
          <a:xfrm>
            <a:off x="414865" y="1696348"/>
            <a:ext cx="5943601" cy="4866217"/>
          </a:xfrm>
          <a:prstGeom prst="rect">
            <a:avLst/>
          </a:prstGeom>
          <a:noFill/>
          <a:ln>
            <a:noFill/>
          </a:ln>
        </p:spPr>
        <p:txBody>
          <a:bodyPr anchorCtr="0" anchor="t" bIns="45700" lIns="91425" spcFirstLastPara="1" rIns="91425" wrap="square" tIns="45700">
            <a:noAutofit/>
          </a:bodyPr>
          <a:lstStyle/>
          <a:p>
            <a:pPr indent="-279399" lvl="0" marL="609585" marR="0" rtl="0" algn="l">
              <a:lnSpc>
                <a:spcPct val="150000"/>
              </a:lnSpc>
              <a:spcBef>
                <a:spcPts val="0"/>
              </a:spcBef>
              <a:spcAft>
                <a:spcPts val="0"/>
              </a:spcAft>
              <a:buClr>
                <a:srgbClr val="434343"/>
              </a:buClr>
              <a:buSzPts val="2800"/>
              <a:buFont typeface="Arial"/>
              <a:buNone/>
            </a:pPr>
            <a:r>
              <a:t/>
            </a:r>
            <a:endParaRPr sz="2800">
              <a:solidFill>
                <a:srgbClr val="434343"/>
              </a:solidFill>
              <a:latin typeface="Open Sans"/>
              <a:ea typeface="Open Sans"/>
              <a:cs typeface="Open Sans"/>
              <a:sym typeface="Open Sans"/>
            </a:endParaRPr>
          </a:p>
        </p:txBody>
      </p:sp>
      <p:sp>
        <p:nvSpPr>
          <p:cNvPr id="341" name="Google Shape;341;p26"/>
          <p:cNvSpPr txBox="1"/>
          <p:nvPr/>
        </p:nvSpPr>
        <p:spPr>
          <a:xfrm>
            <a:off x="414865" y="2311240"/>
            <a:ext cx="11362267" cy="3129652"/>
          </a:xfrm>
          <a:prstGeom prst="rect">
            <a:avLst/>
          </a:prstGeom>
          <a:noFill/>
          <a:ln>
            <a:noFill/>
          </a:ln>
        </p:spPr>
        <p:txBody>
          <a:bodyPr anchorCtr="0" anchor="t" bIns="45700" lIns="91425" spcFirstLastPara="1" rIns="91425" wrap="square" tIns="45700">
            <a:noAutofit/>
          </a:bodyPr>
          <a:lstStyle/>
          <a:p>
            <a:pPr indent="-457200" lvl="0" marL="609585" marR="0" rtl="0" algn="l">
              <a:lnSpc>
                <a:spcPct val="150000"/>
              </a:lnSpc>
              <a:spcBef>
                <a:spcPts val="0"/>
              </a:spcBef>
              <a:spcAft>
                <a:spcPts val="0"/>
              </a:spcAft>
              <a:buClr>
                <a:srgbClr val="434343"/>
              </a:buClr>
              <a:buSzPts val="2400"/>
              <a:buFont typeface="Arial"/>
              <a:buChar char="•"/>
            </a:pPr>
            <a:r>
              <a:rPr lang="en-US" sz="2400">
                <a:solidFill>
                  <a:srgbClr val="434343"/>
                </a:solidFill>
                <a:latin typeface="Open Sans"/>
                <a:ea typeface="Open Sans"/>
                <a:cs typeface="Open Sans"/>
                <a:sym typeface="Open Sans"/>
              </a:rPr>
              <a:t>Branches – Look for </a:t>
            </a:r>
            <a:r>
              <a:rPr b="1" lang="en-US" sz="2400">
                <a:solidFill>
                  <a:srgbClr val="3B6753"/>
                </a:solidFill>
                <a:latin typeface="Open Sans"/>
                <a:ea typeface="Open Sans"/>
                <a:cs typeface="Open Sans"/>
                <a:sym typeface="Open Sans"/>
              </a:rPr>
              <a:t>Health Outcomes</a:t>
            </a:r>
            <a:endParaRPr/>
          </a:p>
          <a:p>
            <a:pPr indent="-457200" lvl="0" marL="609585" marR="0" rtl="0" algn="l">
              <a:lnSpc>
                <a:spcPct val="150000"/>
              </a:lnSpc>
              <a:spcBef>
                <a:spcPts val="1600"/>
              </a:spcBef>
              <a:spcAft>
                <a:spcPts val="0"/>
              </a:spcAft>
              <a:buClr>
                <a:srgbClr val="434343"/>
              </a:buClr>
              <a:buSzPts val="2400"/>
              <a:buFont typeface="Arial"/>
              <a:buChar char="•"/>
            </a:pPr>
            <a:r>
              <a:rPr lang="en-US" sz="2400">
                <a:solidFill>
                  <a:srgbClr val="434343"/>
                </a:solidFill>
                <a:latin typeface="Open Sans"/>
                <a:ea typeface="Open Sans"/>
                <a:cs typeface="Open Sans"/>
                <a:sym typeface="Open Sans"/>
              </a:rPr>
              <a:t>Trunk – Pick an Issue in Your County</a:t>
            </a:r>
            <a:endParaRPr/>
          </a:p>
          <a:p>
            <a:pPr indent="-457200" lvl="0" marL="609585" marR="0" rtl="0" algn="l">
              <a:lnSpc>
                <a:spcPct val="150000"/>
              </a:lnSpc>
              <a:spcBef>
                <a:spcPts val="1600"/>
              </a:spcBef>
              <a:spcAft>
                <a:spcPts val="0"/>
              </a:spcAft>
              <a:buClr>
                <a:srgbClr val="434343"/>
              </a:buClr>
              <a:buSzPts val="2400"/>
              <a:buFont typeface="Arial"/>
              <a:buChar char="•"/>
            </a:pPr>
            <a:r>
              <a:rPr lang="en-US" sz="2400">
                <a:solidFill>
                  <a:srgbClr val="434343"/>
                </a:solidFill>
                <a:latin typeface="Open Sans"/>
                <a:ea typeface="Open Sans"/>
                <a:cs typeface="Open Sans"/>
                <a:sym typeface="Open Sans"/>
              </a:rPr>
              <a:t>Roots – Look for </a:t>
            </a:r>
            <a:r>
              <a:rPr b="1" lang="en-US" sz="2400">
                <a:solidFill>
                  <a:srgbClr val="365881"/>
                </a:solidFill>
                <a:latin typeface="Open Sans"/>
                <a:ea typeface="Open Sans"/>
                <a:cs typeface="Open Sans"/>
                <a:sym typeface="Open Sans"/>
              </a:rPr>
              <a:t>Health Factors</a:t>
            </a:r>
            <a:endParaRPr/>
          </a:p>
          <a:p>
            <a:pPr indent="-457200" lvl="0" marL="609585" marR="0" rtl="0" algn="l">
              <a:lnSpc>
                <a:spcPct val="150000"/>
              </a:lnSpc>
              <a:spcBef>
                <a:spcPts val="1600"/>
              </a:spcBef>
              <a:spcAft>
                <a:spcPts val="0"/>
              </a:spcAft>
              <a:buClr>
                <a:srgbClr val="434343"/>
              </a:buClr>
              <a:buSzPts val="2400"/>
              <a:buFont typeface="Arial"/>
              <a:buChar char="•"/>
            </a:pPr>
            <a:r>
              <a:rPr lang="en-US" sz="2400">
                <a:solidFill>
                  <a:srgbClr val="434343"/>
                </a:solidFill>
                <a:latin typeface="Open Sans"/>
                <a:ea typeface="Open Sans"/>
                <a:cs typeface="Open Sans"/>
                <a:sym typeface="Open Sans"/>
              </a:rPr>
              <a:t>Seeds – Action Items to Tackle Issue</a:t>
            </a:r>
            <a:endParaRPr/>
          </a:p>
          <a:p>
            <a:pPr indent="-279399" lvl="0" marL="609585" marR="0" rtl="0" algn="l">
              <a:lnSpc>
                <a:spcPct val="150000"/>
              </a:lnSpc>
              <a:spcBef>
                <a:spcPts val="1600"/>
              </a:spcBef>
              <a:spcAft>
                <a:spcPts val="0"/>
              </a:spcAft>
              <a:buClr>
                <a:srgbClr val="434343"/>
              </a:buClr>
              <a:buSzPts val="2800"/>
              <a:buFont typeface="Arial"/>
              <a:buNone/>
            </a:pPr>
            <a:r>
              <a:t/>
            </a:r>
            <a:endParaRPr sz="2800">
              <a:solidFill>
                <a:srgbClr val="434343"/>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27"/>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8" name="Google Shape;348;p27"/>
          <p:cNvSpPr txBox="1"/>
          <p:nvPr/>
        </p:nvSpPr>
        <p:spPr>
          <a:xfrm>
            <a:off x="364067" y="953479"/>
            <a:ext cx="11362267" cy="81068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Find Data</a:t>
            </a:r>
            <a:endParaRPr/>
          </a:p>
        </p:txBody>
      </p:sp>
      <p:sp>
        <p:nvSpPr>
          <p:cNvPr id="349" name="Google Shape;349;p27"/>
          <p:cNvSpPr txBox="1"/>
          <p:nvPr/>
        </p:nvSpPr>
        <p:spPr>
          <a:xfrm>
            <a:off x="364066" y="2228691"/>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Analyze Data</a:t>
            </a:r>
            <a:endParaRPr/>
          </a:p>
        </p:txBody>
      </p:sp>
      <p:sp>
        <p:nvSpPr>
          <p:cNvPr id="350" name="Google Shape;350;p27"/>
          <p:cNvSpPr txBox="1"/>
          <p:nvPr/>
        </p:nvSpPr>
        <p:spPr>
          <a:xfrm>
            <a:off x="364065" y="3503903"/>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Understand Data</a:t>
            </a:r>
            <a:endParaRPr/>
          </a:p>
        </p:txBody>
      </p:sp>
      <p:sp>
        <p:nvSpPr>
          <p:cNvPr id="351" name="Google Shape;351;p27"/>
          <p:cNvSpPr txBox="1"/>
          <p:nvPr/>
        </p:nvSpPr>
        <p:spPr>
          <a:xfrm>
            <a:off x="364064" y="4779115"/>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Move to Action from Data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28"/>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8" name="Google Shape;358;p28"/>
          <p:cNvSpPr txBox="1"/>
          <p:nvPr/>
        </p:nvSpPr>
        <p:spPr>
          <a:xfrm>
            <a:off x="1165646" y="805681"/>
            <a:ext cx="8139900" cy="4659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8000"/>
              <a:buFont typeface="Open Sans"/>
              <a:buNone/>
            </a:pPr>
            <a:r>
              <a:rPr lang="en-US" sz="8000">
                <a:solidFill>
                  <a:schemeClr val="lt1"/>
                </a:solidFill>
                <a:latin typeface="Open Sans"/>
                <a:ea typeface="Open Sans"/>
                <a:cs typeface="Open Sans"/>
                <a:sym typeface="Open Sans"/>
              </a:rPr>
              <a:t>How will You use Data to Spark Action in Your Community?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29"/>
          <p:cNvSpPr/>
          <p:nvPr/>
        </p:nvSpPr>
        <p:spPr>
          <a:xfrm>
            <a:off x="0" y="6502401"/>
            <a:ext cx="12192000" cy="35559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5" name="Google Shape;365;p29"/>
          <p:cNvSpPr/>
          <p:nvPr/>
        </p:nvSpPr>
        <p:spPr>
          <a:xfrm>
            <a:off x="1" y="2488580"/>
            <a:ext cx="12198262"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6" name="Google Shape;366;p29"/>
          <p:cNvSpPr txBox="1"/>
          <p:nvPr>
            <p:ph type="ctrTitle"/>
          </p:nvPr>
        </p:nvSpPr>
        <p:spPr>
          <a:xfrm>
            <a:off x="75156" y="2442577"/>
            <a:ext cx="12192001" cy="1160954"/>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4800"/>
              <a:buFont typeface="Calibri"/>
              <a:buNone/>
            </a:pPr>
            <a:r>
              <a:rPr b="1" lang="en-US" sz="4800">
                <a:solidFill>
                  <a:schemeClr val="lt1"/>
                </a:solidFill>
              </a:rPr>
              <a:t>Thank You!</a:t>
            </a:r>
            <a:endParaRPr b="1" sz="4800">
              <a:solidFill>
                <a:schemeClr val="lt1"/>
              </a:solidFill>
            </a:endParaRPr>
          </a:p>
        </p:txBody>
      </p:sp>
      <p:cxnSp>
        <p:nvCxnSpPr>
          <p:cNvPr id="367" name="Google Shape;367;p29"/>
          <p:cNvCxnSpPr/>
          <p:nvPr/>
        </p:nvCxnSpPr>
        <p:spPr>
          <a:xfrm>
            <a:off x="0" y="3968448"/>
            <a:ext cx="12192000" cy="0"/>
          </a:xfrm>
          <a:prstGeom prst="straightConnector1">
            <a:avLst/>
          </a:prstGeom>
          <a:noFill/>
          <a:ln cap="flat" cmpd="sng" w="76200">
            <a:solidFill>
              <a:schemeClr val="dk1"/>
            </a:solidFill>
            <a:prstDash val="solid"/>
            <a:miter lim="800000"/>
            <a:headEnd len="sm" w="sm" type="none"/>
            <a:tailEnd len="sm" w="sm" type="none"/>
          </a:ln>
        </p:spPr>
      </p:cxnSp>
      <p:cxnSp>
        <p:nvCxnSpPr>
          <p:cNvPr id="368" name="Google Shape;368;p29"/>
          <p:cNvCxnSpPr/>
          <p:nvPr/>
        </p:nvCxnSpPr>
        <p:spPr>
          <a:xfrm>
            <a:off x="0" y="2488580"/>
            <a:ext cx="12198263" cy="0"/>
          </a:xfrm>
          <a:prstGeom prst="straightConnector1">
            <a:avLst/>
          </a:prstGeom>
          <a:noFill/>
          <a:ln cap="flat" cmpd="sng" w="76200">
            <a:solidFill>
              <a:schemeClr val="dk1"/>
            </a:solidFill>
            <a:prstDash val="solid"/>
            <a:miter lim="800000"/>
            <a:headEnd len="sm" w="sm" type="none"/>
            <a:tailEnd len="sm" w="sm" type="none"/>
          </a:ln>
        </p:spPr>
      </p:cxnSp>
      <p:pic>
        <p:nvPicPr>
          <p:cNvPr descr="A logo with green circles and dots&#10;&#10;Description automatically generated" id="369" name="Google Shape;369;p29"/>
          <p:cNvPicPr preferRelativeResize="0"/>
          <p:nvPr/>
        </p:nvPicPr>
        <p:blipFill rotWithShape="1">
          <a:blip r:embed="rId3">
            <a:alphaModFix/>
          </a:blip>
          <a:srcRect b="0" l="0" r="0" t="0"/>
          <a:stretch/>
        </p:blipFill>
        <p:spPr>
          <a:xfrm>
            <a:off x="4644217" y="343149"/>
            <a:ext cx="2903566" cy="14679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3"/>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0" name="Google Shape;110;p3"/>
          <p:cNvSpPr txBox="1"/>
          <p:nvPr/>
        </p:nvSpPr>
        <p:spPr>
          <a:xfrm>
            <a:off x="364067" y="953479"/>
            <a:ext cx="11362267" cy="81068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A3990"/>
              </a:buClr>
              <a:buSzPts val="5400"/>
              <a:buFont typeface="Roboto"/>
              <a:buNone/>
            </a:pPr>
            <a:r>
              <a:rPr b="1" i="0" lang="en-US" sz="5400" u="sng" cap="none" strike="noStrike">
                <a:solidFill>
                  <a:schemeClr val="lt1"/>
                </a:solidFill>
                <a:latin typeface="Open Sans"/>
                <a:ea typeface="Open Sans"/>
                <a:cs typeface="Open Sans"/>
                <a:sym typeface="Open Sans"/>
              </a:rPr>
              <a:t>Find Data</a:t>
            </a:r>
            <a:endParaRPr/>
          </a:p>
        </p:txBody>
      </p:sp>
      <p:sp>
        <p:nvSpPr>
          <p:cNvPr id="111" name="Google Shape;111;p3"/>
          <p:cNvSpPr txBox="1"/>
          <p:nvPr/>
        </p:nvSpPr>
        <p:spPr>
          <a:xfrm>
            <a:off x="364066" y="2228691"/>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b="0" i="0" lang="en-US" sz="5400" u="none" cap="none" strike="noStrike">
                <a:solidFill>
                  <a:schemeClr val="lt1"/>
                </a:solidFill>
                <a:latin typeface="Open Sans"/>
                <a:ea typeface="Open Sans"/>
                <a:cs typeface="Open Sans"/>
                <a:sym typeface="Open Sans"/>
              </a:rPr>
              <a:t>Analyze Data</a:t>
            </a:r>
            <a:endParaRPr/>
          </a:p>
        </p:txBody>
      </p:sp>
      <p:sp>
        <p:nvSpPr>
          <p:cNvPr id="112" name="Google Shape;112;p3"/>
          <p:cNvSpPr txBox="1"/>
          <p:nvPr/>
        </p:nvSpPr>
        <p:spPr>
          <a:xfrm>
            <a:off x="364065" y="3503903"/>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b="0" i="0" lang="en-US" sz="5400" u="none" cap="none" strike="noStrike">
                <a:solidFill>
                  <a:schemeClr val="lt1"/>
                </a:solidFill>
                <a:latin typeface="Open Sans"/>
                <a:ea typeface="Open Sans"/>
                <a:cs typeface="Open Sans"/>
                <a:sym typeface="Open Sans"/>
              </a:rPr>
              <a:t>Understand Data</a:t>
            </a:r>
            <a:endParaRPr/>
          </a:p>
        </p:txBody>
      </p:sp>
      <p:sp>
        <p:nvSpPr>
          <p:cNvPr id="113" name="Google Shape;113;p3"/>
          <p:cNvSpPr txBox="1"/>
          <p:nvPr/>
        </p:nvSpPr>
        <p:spPr>
          <a:xfrm>
            <a:off x="364064" y="4779115"/>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b="0" i="0" lang="en-US" sz="5400" u="none" cap="none" strike="noStrike">
                <a:solidFill>
                  <a:schemeClr val="lt1"/>
                </a:solidFill>
                <a:latin typeface="Open Sans"/>
                <a:ea typeface="Open Sans"/>
                <a:cs typeface="Open Sans"/>
                <a:sym typeface="Open Sans"/>
              </a:rPr>
              <a:t>Move to Action from Data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txBox="1"/>
          <p:nvPr>
            <p:ph idx="1" type="body"/>
          </p:nvPr>
        </p:nvSpPr>
        <p:spPr>
          <a:xfrm>
            <a:off x="838200" y="1825625"/>
            <a:ext cx="10515600" cy="4492048"/>
          </a:xfrm>
          <a:prstGeom prst="rect">
            <a:avLst/>
          </a:prstGeom>
          <a:noFill/>
          <a:ln>
            <a:noFill/>
          </a:ln>
        </p:spPr>
        <p:txBody>
          <a:bodyPr anchorCtr="0" anchor="t" bIns="45700" lIns="91425" spcFirstLastPara="1" rIns="91425" wrap="square" tIns="45700">
            <a:noAutofit/>
          </a:bodyPr>
          <a:lstStyle/>
          <a:p>
            <a:pPr indent="-457200" lvl="0" marL="533400" rtl="0" algn="l">
              <a:lnSpc>
                <a:spcPct val="150000"/>
              </a:lnSpc>
              <a:spcBef>
                <a:spcPts val="0"/>
              </a:spcBef>
              <a:spcAft>
                <a:spcPts val="0"/>
              </a:spcAft>
              <a:buClr>
                <a:srgbClr val="434343"/>
              </a:buClr>
              <a:buSzPts val="2800"/>
              <a:buChar char="•"/>
            </a:pPr>
            <a:r>
              <a:rPr lang="en-US">
                <a:solidFill>
                  <a:srgbClr val="434343"/>
                </a:solidFill>
                <a:latin typeface="Open Sans"/>
                <a:ea typeface="Open Sans"/>
                <a:cs typeface="Open Sans"/>
                <a:sym typeface="Open Sans"/>
              </a:rPr>
              <a:t>Health directly impacts the Life Expectancy of Humans</a:t>
            </a:r>
            <a:endParaRPr/>
          </a:p>
          <a:p>
            <a:pPr indent="-457200" lvl="0" marL="533400" rtl="0" algn="l">
              <a:lnSpc>
                <a:spcPct val="150000"/>
              </a:lnSpc>
              <a:spcBef>
                <a:spcPts val="1600"/>
              </a:spcBef>
              <a:spcAft>
                <a:spcPts val="0"/>
              </a:spcAft>
              <a:buClr>
                <a:srgbClr val="434343"/>
              </a:buClr>
              <a:buSzPts val="2800"/>
              <a:buChar char="•"/>
            </a:pPr>
            <a:r>
              <a:rPr lang="en-US">
                <a:solidFill>
                  <a:srgbClr val="434343"/>
                </a:solidFill>
                <a:latin typeface="Open Sans"/>
                <a:ea typeface="Open Sans"/>
                <a:cs typeface="Open Sans"/>
                <a:sym typeface="Open Sans"/>
              </a:rPr>
              <a:t>Healthier People are generally Happier</a:t>
            </a:r>
            <a:endParaRPr/>
          </a:p>
          <a:p>
            <a:pPr indent="-457200" lvl="0" marL="533400" rtl="0" algn="l">
              <a:lnSpc>
                <a:spcPct val="150000"/>
              </a:lnSpc>
              <a:spcBef>
                <a:spcPts val="1600"/>
              </a:spcBef>
              <a:spcAft>
                <a:spcPts val="0"/>
              </a:spcAft>
              <a:buClr>
                <a:srgbClr val="434343"/>
              </a:buClr>
              <a:buSzPts val="2800"/>
              <a:buChar char="•"/>
            </a:pPr>
            <a:r>
              <a:rPr lang="en-US">
                <a:solidFill>
                  <a:srgbClr val="434343"/>
                </a:solidFill>
                <a:latin typeface="Open Sans"/>
                <a:ea typeface="Open Sans"/>
                <a:cs typeface="Open Sans"/>
                <a:sym typeface="Open Sans"/>
              </a:rPr>
              <a:t>Healthy Communities </a:t>
            </a:r>
            <a:endParaRPr/>
          </a:p>
          <a:p>
            <a:pPr indent="-457200" lvl="2" marL="990600" rtl="0" algn="l">
              <a:lnSpc>
                <a:spcPct val="150000"/>
              </a:lnSpc>
              <a:spcBef>
                <a:spcPts val="1600"/>
              </a:spcBef>
              <a:spcAft>
                <a:spcPts val="0"/>
              </a:spcAft>
              <a:buClr>
                <a:srgbClr val="434343"/>
              </a:buClr>
              <a:buSzPts val="2000"/>
              <a:buChar char="•"/>
            </a:pPr>
            <a:r>
              <a:rPr lang="en-US">
                <a:solidFill>
                  <a:srgbClr val="434343"/>
                </a:solidFill>
                <a:latin typeface="Open Sans"/>
                <a:ea typeface="Open Sans"/>
                <a:cs typeface="Open Sans"/>
                <a:sym typeface="Open Sans"/>
              </a:rPr>
              <a:t>Engage in Physical Activity</a:t>
            </a:r>
            <a:endParaRPr/>
          </a:p>
          <a:p>
            <a:pPr indent="-457200" lvl="2" marL="990600" rtl="0" algn="l">
              <a:lnSpc>
                <a:spcPct val="150000"/>
              </a:lnSpc>
              <a:spcBef>
                <a:spcPts val="1600"/>
              </a:spcBef>
              <a:spcAft>
                <a:spcPts val="0"/>
              </a:spcAft>
              <a:buClr>
                <a:srgbClr val="434343"/>
              </a:buClr>
              <a:buSzPts val="2000"/>
              <a:buChar char="•"/>
            </a:pPr>
            <a:r>
              <a:rPr lang="en-US">
                <a:solidFill>
                  <a:srgbClr val="434343"/>
                </a:solidFill>
                <a:latin typeface="Open Sans"/>
                <a:ea typeface="Open Sans"/>
                <a:cs typeface="Open Sans"/>
                <a:sym typeface="Open Sans"/>
              </a:rPr>
              <a:t>Promote Healthy Food Choices</a:t>
            </a:r>
            <a:endParaRPr/>
          </a:p>
          <a:p>
            <a:pPr indent="-457200" lvl="2" marL="990600" rtl="0" algn="l">
              <a:lnSpc>
                <a:spcPct val="150000"/>
              </a:lnSpc>
              <a:spcBef>
                <a:spcPts val="1600"/>
              </a:spcBef>
              <a:spcAft>
                <a:spcPts val="0"/>
              </a:spcAft>
              <a:buClr>
                <a:srgbClr val="434343"/>
              </a:buClr>
              <a:buSzPts val="2000"/>
              <a:buChar char="•"/>
            </a:pPr>
            <a:r>
              <a:rPr lang="en-US">
                <a:solidFill>
                  <a:srgbClr val="434343"/>
                </a:solidFill>
                <a:latin typeface="Open Sans"/>
                <a:ea typeface="Open Sans"/>
                <a:cs typeface="Open Sans"/>
                <a:sym typeface="Open Sans"/>
              </a:rPr>
              <a:t>Encourage Each Other to Live HEALTHY</a:t>
            </a:r>
            <a:endParaRPr/>
          </a:p>
        </p:txBody>
      </p:sp>
      <p:sp>
        <p:nvSpPr>
          <p:cNvPr id="120" name="Google Shape;120;p4"/>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1" name="Google Shape;121;p4"/>
          <p:cNvSpPr txBox="1"/>
          <p:nvPr>
            <p:ph type="title"/>
          </p:nvPr>
        </p:nvSpPr>
        <p:spPr>
          <a:xfrm>
            <a:off x="838200" y="15430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a:buNone/>
            </a:pPr>
            <a:r>
              <a:rPr lang="en-US">
                <a:solidFill>
                  <a:schemeClr val="lt1"/>
                </a:solidFill>
                <a:latin typeface="Open Sans"/>
                <a:ea typeface="Open Sans"/>
                <a:cs typeface="Open Sans"/>
                <a:sym typeface="Open Sans"/>
              </a:rPr>
              <a:t>Why does Health Matter?</a:t>
            </a:r>
            <a:endParaRPr/>
          </a:p>
        </p:txBody>
      </p:sp>
      <p:sp>
        <p:nvSpPr>
          <p:cNvPr id="122" name="Google Shape;122;p4"/>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9" name="Google Shape;129;p5"/>
          <p:cNvSpPr txBox="1"/>
          <p:nvPr>
            <p:ph type="title"/>
          </p:nvPr>
        </p:nvSpPr>
        <p:spPr>
          <a:xfrm>
            <a:off x="592453" y="15430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Open Sans"/>
              <a:buNone/>
            </a:pPr>
            <a:r>
              <a:rPr lang="en-US" sz="4000">
                <a:solidFill>
                  <a:schemeClr val="lt1"/>
                </a:solidFill>
                <a:latin typeface="Open Sans"/>
                <a:ea typeface="Open Sans"/>
                <a:cs typeface="Open Sans"/>
                <a:sym typeface="Open Sans"/>
              </a:rPr>
              <a:t>Health Rankings Model</a:t>
            </a:r>
            <a:endParaRPr/>
          </a:p>
        </p:txBody>
      </p:sp>
      <p:pic>
        <p:nvPicPr>
          <p:cNvPr id="130" name="Google Shape;130;p5"/>
          <p:cNvPicPr preferRelativeResize="0"/>
          <p:nvPr/>
        </p:nvPicPr>
        <p:blipFill rotWithShape="1">
          <a:blip r:embed="rId3">
            <a:alphaModFix/>
          </a:blip>
          <a:srcRect b="0" l="0" r="0" t="0"/>
          <a:stretch/>
        </p:blipFill>
        <p:spPr>
          <a:xfrm>
            <a:off x="11450782" y="92261"/>
            <a:ext cx="616314" cy="636734"/>
          </a:xfrm>
          <a:prstGeom prst="rect">
            <a:avLst/>
          </a:prstGeom>
          <a:noFill/>
          <a:ln>
            <a:noFill/>
          </a:ln>
        </p:spPr>
      </p:pic>
      <p:pic>
        <p:nvPicPr>
          <p:cNvPr id="131" name="Google Shape;131;p5"/>
          <p:cNvPicPr preferRelativeResize="0"/>
          <p:nvPr/>
        </p:nvPicPr>
        <p:blipFill rotWithShape="1">
          <a:blip r:embed="rId4">
            <a:alphaModFix/>
          </a:blip>
          <a:srcRect b="0" l="0" r="0" t="0"/>
          <a:stretch/>
        </p:blipFill>
        <p:spPr>
          <a:xfrm>
            <a:off x="6324259" y="0"/>
            <a:ext cx="5916232" cy="6858000"/>
          </a:xfrm>
          <a:prstGeom prst="rect">
            <a:avLst/>
          </a:prstGeom>
          <a:noFill/>
          <a:ln>
            <a:noFill/>
          </a:ln>
        </p:spPr>
      </p:pic>
      <p:sp>
        <p:nvSpPr>
          <p:cNvPr id="132" name="Google Shape;132;p5"/>
          <p:cNvSpPr txBox="1"/>
          <p:nvPr>
            <p:ph idx="1" type="body"/>
          </p:nvPr>
        </p:nvSpPr>
        <p:spPr>
          <a:xfrm>
            <a:off x="761829" y="3009107"/>
            <a:ext cx="4800600" cy="1450975"/>
          </a:xfrm>
          <a:prstGeom prst="rect">
            <a:avLst/>
          </a:prstGeom>
          <a:noFill/>
          <a:ln>
            <a:noFill/>
          </a:ln>
        </p:spPr>
        <p:txBody>
          <a:bodyPr anchorCtr="0" anchor="t" bIns="45700" lIns="91425" spcFirstLastPara="1" rIns="91425" wrap="square" tIns="45700">
            <a:noAutofit/>
          </a:bodyPr>
          <a:lstStyle/>
          <a:p>
            <a:pPr indent="0" lvl="0" marL="76200" rtl="0" algn="ctr">
              <a:lnSpc>
                <a:spcPct val="150000"/>
              </a:lnSpc>
              <a:spcBef>
                <a:spcPts val="0"/>
              </a:spcBef>
              <a:spcAft>
                <a:spcPts val="0"/>
              </a:spcAft>
              <a:buClr>
                <a:srgbClr val="434343"/>
              </a:buClr>
              <a:buSzPts val="2800"/>
              <a:buNone/>
            </a:pPr>
            <a:r>
              <a:rPr lang="en-US">
                <a:solidFill>
                  <a:srgbClr val="434343"/>
                </a:solidFill>
                <a:latin typeface="Open Sans"/>
                <a:ea typeface="Open Sans"/>
                <a:cs typeface="Open Sans"/>
                <a:sym typeface="Open Sans"/>
              </a:rPr>
              <a:t>Health Factors modify Health Outcomes.</a:t>
            </a:r>
            <a:endParaRPr/>
          </a:p>
          <a:p>
            <a:pPr indent="-279400" lvl="0" marL="533400" rtl="0" algn="l">
              <a:lnSpc>
                <a:spcPct val="150000"/>
              </a:lnSpc>
              <a:spcBef>
                <a:spcPts val="1600"/>
              </a:spcBef>
              <a:spcAft>
                <a:spcPts val="0"/>
              </a:spcAft>
              <a:buClr>
                <a:srgbClr val="434343"/>
              </a:buClr>
              <a:buSzPts val="2800"/>
              <a:buNone/>
            </a:pPr>
            <a:r>
              <a:t/>
            </a:r>
            <a:endParaRPr>
              <a:solidFill>
                <a:srgbClr val="434343"/>
              </a:solidFill>
              <a:latin typeface="Open Sans"/>
              <a:ea typeface="Open Sans"/>
              <a:cs typeface="Open Sans"/>
              <a:sym typeface="Open Sans"/>
            </a:endParaRPr>
          </a:p>
        </p:txBody>
      </p:sp>
      <p:sp>
        <p:nvSpPr>
          <p:cNvPr id="133" name="Google Shape;133;p5"/>
          <p:cNvSpPr/>
          <p:nvPr/>
        </p:nvSpPr>
        <p:spPr>
          <a:xfrm>
            <a:off x="-1" y="6522721"/>
            <a:ext cx="12240492"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6"/>
          <p:cNvSpPr/>
          <p:nvPr/>
        </p:nvSpPr>
        <p:spPr>
          <a:xfrm>
            <a:off x="-1" y="0"/>
            <a:ext cx="12192001" cy="1479868"/>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9" name="Google Shape;139;p6"/>
          <p:cNvSpPr txBox="1"/>
          <p:nvPr>
            <p:ph idx="4294967295" type="title"/>
          </p:nvPr>
        </p:nvSpPr>
        <p:spPr>
          <a:xfrm>
            <a:off x="414867" y="315383"/>
            <a:ext cx="11362267" cy="81068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2A3990"/>
              </a:buClr>
              <a:buSzPts val="4000"/>
              <a:buFont typeface="Roboto"/>
              <a:buNone/>
            </a:pPr>
            <a:r>
              <a:rPr lang="en-US" sz="4000">
                <a:solidFill>
                  <a:schemeClr val="lt1"/>
                </a:solidFill>
                <a:latin typeface="Open Sans"/>
                <a:ea typeface="Open Sans"/>
                <a:cs typeface="Open Sans"/>
                <a:sym typeface="Open Sans"/>
              </a:rPr>
              <a:t>Health Factors         VS.        Health Outcomes</a:t>
            </a:r>
            <a:endParaRPr/>
          </a:p>
        </p:txBody>
      </p:sp>
      <p:sp>
        <p:nvSpPr>
          <p:cNvPr id="140" name="Google Shape;140;p6"/>
          <p:cNvSpPr txBox="1"/>
          <p:nvPr>
            <p:ph idx="4294967295" type="body"/>
          </p:nvPr>
        </p:nvSpPr>
        <p:spPr>
          <a:xfrm>
            <a:off x="6594477" y="1914737"/>
            <a:ext cx="4811183" cy="4042008"/>
          </a:xfrm>
          <a:prstGeom prst="rect">
            <a:avLst/>
          </a:prstGeom>
          <a:noFill/>
          <a:ln>
            <a:noFill/>
          </a:ln>
        </p:spPr>
        <p:txBody>
          <a:bodyPr anchorCtr="0" anchor="t" bIns="45700" lIns="91425" spcFirstLastPara="1" rIns="91425" wrap="square" tIns="45700">
            <a:normAutofit fontScale="92500"/>
          </a:bodyPr>
          <a:lstStyle/>
          <a:p>
            <a:pPr indent="-228600" lvl="0" marL="228600" rtl="0" algn="ctr">
              <a:lnSpc>
                <a:spcPct val="115000"/>
              </a:lnSpc>
              <a:spcBef>
                <a:spcPts val="0"/>
              </a:spcBef>
              <a:spcAft>
                <a:spcPts val="0"/>
              </a:spcAft>
              <a:buClr>
                <a:srgbClr val="434343"/>
              </a:buClr>
              <a:buSzPct val="100000"/>
              <a:buNone/>
            </a:pPr>
            <a:r>
              <a:rPr lang="en-US" sz="2667">
                <a:solidFill>
                  <a:srgbClr val="3B6753"/>
                </a:solidFill>
                <a:latin typeface="Open Sans"/>
                <a:ea typeface="Open Sans"/>
                <a:cs typeface="Open Sans"/>
                <a:sym typeface="Open Sans"/>
              </a:rPr>
              <a:t>Health Outcomes show how Healthy a County is. The healthiest county in the state is ranked #1. The ranks are based on two types of measures: how long people live and how healthy people feel while alive.</a:t>
            </a:r>
            <a:endParaRPr/>
          </a:p>
          <a:p>
            <a:pPr indent="-228600" lvl="0" marL="228600" rtl="0" algn="l">
              <a:lnSpc>
                <a:spcPct val="115000"/>
              </a:lnSpc>
              <a:spcBef>
                <a:spcPts val="3133"/>
              </a:spcBef>
              <a:spcAft>
                <a:spcPts val="0"/>
              </a:spcAft>
              <a:buClr>
                <a:srgbClr val="434343"/>
              </a:buClr>
              <a:buSzPct val="100000"/>
              <a:buNone/>
            </a:pPr>
            <a:r>
              <a:t/>
            </a:r>
            <a:endParaRPr sz="2667">
              <a:solidFill>
                <a:srgbClr val="434343"/>
              </a:solidFill>
              <a:latin typeface="Roboto"/>
              <a:ea typeface="Roboto"/>
              <a:cs typeface="Roboto"/>
              <a:sym typeface="Roboto"/>
            </a:endParaRPr>
          </a:p>
        </p:txBody>
      </p:sp>
      <p:cxnSp>
        <p:nvCxnSpPr>
          <p:cNvPr id="141" name="Google Shape;141;p6"/>
          <p:cNvCxnSpPr/>
          <p:nvPr/>
        </p:nvCxnSpPr>
        <p:spPr>
          <a:xfrm>
            <a:off x="-1" y="1479868"/>
            <a:ext cx="12192001" cy="36956"/>
          </a:xfrm>
          <a:prstGeom prst="straightConnector1">
            <a:avLst/>
          </a:prstGeom>
          <a:noFill/>
          <a:ln cap="flat" cmpd="sng" w="76200">
            <a:solidFill>
              <a:schemeClr val="dk1"/>
            </a:solidFill>
            <a:prstDash val="solid"/>
            <a:round/>
            <a:headEnd len="sm" w="sm" type="none"/>
            <a:tailEnd len="sm" w="sm" type="none"/>
          </a:ln>
        </p:spPr>
      </p:cxnSp>
      <p:cxnSp>
        <p:nvCxnSpPr>
          <p:cNvPr id="142" name="Google Shape;142;p6"/>
          <p:cNvCxnSpPr/>
          <p:nvPr/>
        </p:nvCxnSpPr>
        <p:spPr>
          <a:xfrm>
            <a:off x="5808136" y="1516824"/>
            <a:ext cx="0" cy="5027083"/>
          </a:xfrm>
          <a:prstGeom prst="straightConnector1">
            <a:avLst/>
          </a:prstGeom>
          <a:noFill/>
          <a:ln cap="flat" cmpd="sng" w="76200">
            <a:solidFill>
              <a:schemeClr val="dk1"/>
            </a:solidFill>
            <a:prstDash val="solid"/>
            <a:round/>
            <a:headEnd len="sm" w="sm" type="none"/>
            <a:tailEnd len="sm" w="sm" type="none"/>
          </a:ln>
        </p:spPr>
      </p:cxnSp>
      <p:sp>
        <p:nvSpPr>
          <p:cNvPr id="143" name="Google Shape;143;p6"/>
          <p:cNvSpPr txBox="1"/>
          <p:nvPr/>
        </p:nvSpPr>
        <p:spPr>
          <a:xfrm>
            <a:off x="1" y="6203952"/>
            <a:ext cx="7073900" cy="537633"/>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0" i="0" lang="en-US" sz="1067" u="none" cap="none" strike="noStrike">
                <a:solidFill>
                  <a:srgbClr val="000000"/>
                </a:solidFill>
                <a:latin typeface="Open Sans"/>
                <a:ea typeface="Open Sans"/>
                <a:cs typeface="Open Sans"/>
                <a:sym typeface="Open Sans"/>
              </a:rPr>
              <a:t>Source: http://www.countyhealthrankings.org</a:t>
            </a:r>
            <a:endParaRPr b="0" i="0" sz="1067" u="none" cap="none" strike="noStrike">
              <a:solidFill>
                <a:srgbClr val="000000"/>
              </a:solidFill>
              <a:latin typeface="Open Sans"/>
              <a:ea typeface="Open Sans"/>
              <a:cs typeface="Open Sans"/>
              <a:sym typeface="Open Sans"/>
            </a:endParaRPr>
          </a:p>
        </p:txBody>
      </p:sp>
      <p:sp>
        <p:nvSpPr>
          <p:cNvPr id="144" name="Google Shape;144;p6"/>
          <p:cNvSpPr txBox="1"/>
          <p:nvPr/>
        </p:nvSpPr>
        <p:spPr>
          <a:xfrm>
            <a:off x="414867" y="1870625"/>
            <a:ext cx="5226051" cy="4029308"/>
          </a:xfrm>
          <a:prstGeom prst="rect">
            <a:avLst/>
          </a:prstGeom>
          <a:noFill/>
          <a:ln>
            <a:noFill/>
          </a:ln>
        </p:spPr>
        <p:txBody>
          <a:bodyPr anchorCtr="0" anchor="t" bIns="45700" lIns="91425" spcFirstLastPara="1" rIns="91425" wrap="square" tIns="45700">
            <a:spAutoFit/>
          </a:bodyPr>
          <a:lstStyle/>
          <a:p>
            <a:pPr indent="0" lvl="0" marL="0" marR="0" rtl="0" algn="ctr">
              <a:lnSpc>
                <a:spcPct val="119984"/>
              </a:lnSpc>
              <a:spcBef>
                <a:spcPts val="0"/>
              </a:spcBef>
              <a:spcAft>
                <a:spcPts val="0"/>
              </a:spcAft>
              <a:buNone/>
            </a:pPr>
            <a:r>
              <a:rPr b="0" i="0" lang="en-US" sz="2667" u="none" cap="none" strike="noStrike">
                <a:solidFill>
                  <a:srgbClr val="365881"/>
                </a:solidFill>
                <a:latin typeface="Open Sans"/>
                <a:ea typeface="Open Sans"/>
                <a:cs typeface="Open Sans"/>
                <a:sym typeface="Open Sans"/>
              </a:rPr>
              <a:t>Health Factors are what influence the health of a county. The ranks are based on four types of measures: </a:t>
            </a:r>
            <a:endParaRPr b="0" i="0" sz="2667" u="none" cap="none" strike="noStrike">
              <a:solidFill>
                <a:srgbClr val="365881"/>
              </a:solidFill>
              <a:latin typeface="Open Sans"/>
              <a:ea typeface="Open Sans"/>
              <a:cs typeface="Open Sans"/>
              <a:sym typeface="Open Sans"/>
            </a:endParaRPr>
          </a:p>
          <a:p>
            <a:pPr indent="0" lvl="0" marL="0" marR="0" rtl="0" algn="ctr">
              <a:lnSpc>
                <a:spcPct val="79977"/>
              </a:lnSpc>
              <a:spcBef>
                <a:spcPts val="2133"/>
              </a:spcBef>
              <a:spcAft>
                <a:spcPts val="0"/>
              </a:spcAft>
              <a:buNone/>
            </a:pPr>
            <a:r>
              <a:rPr b="0" i="0" lang="en-US" sz="2667" u="none" cap="none" strike="noStrike">
                <a:solidFill>
                  <a:srgbClr val="365881"/>
                </a:solidFill>
                <a:latin typeface="Open Sans"/>
                <a:ea typeface="Open Sans"/>
                <a:cs typeface="Open Sans"/>
                <a:sym typeface="Open Sans"/>
              </a:rPr>
              <a:t>- health behaviors</a:t>
            </a:r>
            <a:endParaRPr b="0" i="0" sz="2667" u="none" cap="none" strike="noStrike">
              <a:solidFill>
                <a:srgbClr val="365881"/>
              </a:solidFill>
              <a:latin typeface="Open Sans"/>
              <a:ea typeface="Open Sans"/>
              <a:cs typeface="Open Sans"/>
              <a:sym typeface="Open Sans"/>
            </a:endParaRPr>
          </a:p>
          <a:p>
            <a:pPr indent="0" lvl="0" marL="0" marR="0" rtl="0" algn="ctr">
              <a:lnSpc>
                <a:spcPct val="79977"/>
              </a:lnSpc>
              <a:spcBef>
                <a:spcPts val="2133"/>
              </a:spcBef>
              <a:spcAft>
                <a:spcPts val="0"/>
              </a:spcAft>
              <a:buNone/>
            </a:pPr>
            <a:r>
              <a:rPr b="0" i="0" lang="en-US" sz="2667" u="none" cap="none" strike="noStrike">
                <a:solidFill>
                  <a:srgbClr val="365881"/>
                </a:solidFill>
                <a:latin typeface="Open Sans"/>
                <a:ea typeface="Open Sans"/>
                <a:cs typeface="Open Sans"/>
                <a:sym typeface="Open Sans"/>
              </a:rPr>
              <a:t>- clinical care </a:t>
            </a:r>
            <a:endParaRPr b="0" i="0" sz="2667" u="none" cap="none" strike="noStrike">
              <a:solidFill>
                <a:srgbClr val="365881"/>
              </a:solidFill>
              <a:latin typeface="Open Sans"/>
              <a:ea typeface="Open Sans"/>
              <a:cs typeface="Open Sans"/>
              <a:sym typeface="Open Sans"/>
            </a:endParaRPr>
          </a:p>
          <a:p>
            <a:pPr indent="0" lvl="0" marL="0" marR="0" rtl="0" algn="ctr">
              <a:lnSpc>
                <a:spcPct val="79977"/>
              </a:lnSpc>
              <a:spcBef>
                <a:spcPts val="2133"/>
              </a:spcBef>
              <a:spcAft>
                <a:spcPts val="0"/>
              </a:spcAft>
              <a:buNone/>
            </a:pPr>
            <a:r>
              <a:rPr b="0" i="0" lang="en-US" sz="2667" u="none" cap="none" strike="noStrike">
                <a:solidFill>
                  <a:srgbClr val="365881"/>
                </a:solidFill>
                <a:latin typeface="Open Sans"/>
                <a:ea typeface="Open Sans"/>
                <a:cs typeface="Open Sans"/>
                <a:sym typeface="Open Sans"/>
              </a:rPr>
              <a:t>- social and economic </a:t>
            </a:r>
            <a:endParaRPr b="0" i="0" sz="2667" u="none" cap="none" strike="noStrike">
              <a:solidFill>
                <a:srgbClr val="365881"/>
              </a:solidFill>
              <a:latin typeface="Open Sans"/>
              <a:ea typeface="Open Sans"/>
              <a:cs typeface="Open Sans"/>
              <a:sym typeface="Open Sans"/>
            </a:endParaRPr>
          </a:p>
          <a:p>
            <a:pPr indent="0" lvl="0" marL="0" marR="0" rtl="0" algn="ctr">
              <a:lnSpc>
                <a:spcPct val="119984"/>
              </a:lnSpc>
              <a:spcBef>
                <a:spcPts val="2133"/>
              </a:spcBef>
              <a:spcAft>
                <a:spcPts val="0"/>
              </a:spcAft>
              <a:buNone/>
            </a:pPr>
            <a:r>
              <a:rPr b="0" i="0" lang="en-US" sz="2667" u="none" cap="none" strike="noStrike">
                <a:solidFill>
                  <a:srgbClr val="365881"/>
                </a:solidFill>
                <a:latin typeface="Open Sans"/>
                <a:ea typeface="Open Sans"/>
                <a:cs typeface="Open Sans"/>
                <a:sym typeface="Open Sans"/>
              </a:rPr>
              <a:t>- physical environment factors</a:t>
            </a:r>
            <a:endParaRPr/>
          </a:p>
        </p:txBody>
      </p:sp>
      <p:sp>
        <p:nvSpPr>
          <p:cNvPr id="145" name="Google Shape;145;p6"/>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7"/>
          <p:cNvSpPr/>
          <p:nvPr/>
        </p:nvSpPr>
        <p:spPr>
          <a:xfrm>
            <a:off x="605979" y="3761075"/>
            <a:ext cx="10985500" cy="1009649"/>
          </a:xfrm>
          <a:prstGeom prst="rect">
            <a:avLst/>
          </a:prstGeom>
          <a:solidFill>
            <a:srgbClr val="EFEFEF"/>
          </a:solidFill>
          <a:ln cap="flat" cmpd="sng" w="28575">
            <a:solidFill>
              <a:srgbClr val="4A86E8"/>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51" name="Google Shape;151;p7"/>
          <p:cNvSpPr/>
          <p:nvPr/>
        </p:nvSpPr>
        <p:spPr>
          <a:xfrm>
            <a:off x="605979" y="2457208"/>
            <a:ext cx="10985500" cy="1009649"/>
          </a:xfrm>
          <a:prstGeom prst="rect">
            <a:avLst/>
          </a:prstGeom>
          <a:solidFill>
            <a:srgbClr val="EFEFEF"/>
          </a:solidFill>
          <a:ln cap="flat" cmpd="sng" w="28575">
            <a:solidFill>
              <a:srgbClr val="4A86E8"/>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52" name="Google Shape;152;p7"/>
          <p:cNvSpPr txBox="1"/>
          <p:nvPr/>
        </p:nvSpPr>
        <p:spPr>
          <a:xfrm>
            <a:off x="772583" y="578785"/>
            <a:ext cx="3448049" cy="628649"/>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1" i="0" lang="en-US" sz="3200" u="none" cap="none" strike="noStrike">
                <a:solidFill>
                  <a:srgbClr val="3D6754"/>
                </a:solidFill>
                <a:latin typeface="Open Sans SemiBold"/>
                <a:ea typeface="Open Sans SemiBold"/>
                <a:cs typeface="Open Sans SemiBold"/>
                <a:sym typeface="Open Sans SemiBold"/>
              </a:rPr>
              <a:t>Health Factors</a:t>
            </a:r>
            <a:endParaRPr/>
          </a:p>
        </p:txBody>
      </p:sp>
      <p:sp>
        <p:nvSpPr>
          <p:cNvPr id="153" name="Google Shape;153;p7"/>
          <p:cNvSpPr/>
          <p:nvPr/>
        </p:nvSpPr>
        <p:spPr>
          <a:xfrm>
            <a:off x="4473968" y="190858"/>
            <a:ext cx="3528483" cy="1521884"/>
          </a:xfrm>
          <a:prstGeom prst="rightArrow">
            <a:avLst>
              <a:gd fmla="val 50000" name="adj1"/>
              <a:gd fmla="val 49993" name="adj2"/>
            </a:avLst>
          </a:prstGeom>
          <a:solidFill>
            <a:srgbClr val="7030A0"/>
          </a:solidFill>
          <a:ln cap="flat" cmpd="sng" w="9525">
            <a:solidFill>
              <a:schemeClr val="lt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54" name="Google Shape;154;p7"/>
          <p:cNvSpPr txBox="1"/>
          <p:nvPr/>
        </p:nvSpPr>
        <p:spPr>
          <a:xfrm>
            <a:off x="8114850" y="553525"/>
            <a:ext cx="3955500" cy="690900"/>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1" i="0" lang="en-US" sz="3200" u="none" cap="none" strike="noStrike">
                <a:solidFill>
                  <a:srgbClr val="385980"/>
                </a:solidFill>
                <a:latin typeface="Open Sans SemiBold"/>
                <a:ea typeface="Open Sans SemiBold"/>
                <a:cs typeface="Open Sans SemiBold"/>
                <a:sym typeface="Open Sans SemiBold"/>
              </a:rPr>
              <a:t>Health Outcomes</a:t>
            </a:r>
            <a:endParaRPr/>
          </a:p>
        </p:txBody>
      </p:sp>
      <p:sp>
        <p:nvSpPr>
          <p:cNvPr id="155" name="Google Shape;155;p7"/>
          <p:cNvSpPr txBox="1"/>
          <p:nvPr/>
        </p:nvSpPr>
        <p:spPr>
          <a:xfrm>
            <a:off x="5191154" y="615173"/>
            <a:ext cx="1691157" cy="579462"/>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1" i="0" lang="en-US" sz="2800" u="none" cap="none" strike="noStrike">
                <a:solidFill>
                  <a:schemeClr val="lt1"/>
                </a:solidFill>
                <a:latin typeface="Open Sans"/>
                <a:ea typeface="Open Sans"/>
                <a:cs typeface="Open Sans"/>
                <a:sym typeface="Open Sans"/>
              </a:rPr>
              <a:t>MODIFY</a:t>
            </a:r>
            <a:endParaRPr/>
          </a:p>
        </p:txBody>
      </p:sp>
      <p:sp>
        <p:nvSpPr>
          <p:cNvPr id="156" name="Google Shape;156;p7"/>
          <p:cNvSpPr txBox="1"/>
          <p:nvPr/>
        </p:nvSpPr>
        <p:spPr>
          <a:xfrm>
            <a:off x="805391" y="2457208"/>
            <a:ext cx="3141133" cy="5080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b="0" i="0" lang="en-US" sz="2400" u="none" cap="none" strike="noStrike">
                <a:solidFill>
                  <a:srgbClr val="3D6754"/>
                </a:solidFill>
                <a:latin typeface="Arial"/>
                <a:ea typeface="Arial"/>
                <a:cs typeface="Arial"/>
                <a:sym typeface="Arial"/>
              </a:rPr>
              <a:t>Alcohol Consumption</a:t>
            </a:r>
            <a:endParaRPr/>
          </a:p>
          <a:p>
            <a:pPr indent="0" lvl="0" marL="0" marR="0" rtl="0" algn="ctr">
              <a:spcBef>
                <a:spcPts val="0"/>
              </a:spcBef>
              <a:spcAft>
                <a:spcPts val="0"/>
              </a:spcAft>
              <a:buNone/>
            </a:pPr>
            <a:r>
              <a:rPr b="0" i="0" lang="en-US" sz="2400" u="none" cap="none" strike="noStrike">
                <a:solidFill>
                  <a:srgbClr val="3D6754"/>
                </a:solidFill>
                <a:latin typeface="Arial"/>
                <a:ea typeface="Arial"/>
                <a:cs typeface="Arial"/>
                <a:sym typeface="Arial"/>
              </a:rPr>
              <a:t>(Driving)</a:t>
            </a:r>
            <a:endParaRPr/>
          </a:p>
          <a:p>
            <a:pPr indent="0" lvl="0" marL="0" marR="0" rtl="0" algn="ctr">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57" name="Google Shape;157;p7"/>
          <p:cNvSpPr txBox="1"/>
          <p:nvPr/>
        </p:nvSpPr>
        <p:spPr>
          <a:xfrm>
            <a:off x="8393194" y="2383123"/>
            <a:ext cx="3141133" cy="508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None/>
            </a:pPr>
            <a:r>
              <a:rPr b="0" i="0" lang="en-US" sz="2400" u="none" cap="none" strike="noStrike">
                <a:solidFill>
                  <a:srgbClr val="385980"/>
                </a:solidFill>
                <a:latin typeface="Arial"/>
                <a:ea typeface="Arial"/>
                <a:cs typeface="Arial"/>
                <a:sym typeface="Arial"/>
              </a:rPr>
              <a:t>Automobile Accident</a:t>
            </a:r>
            <a:endParaRPr/>
          </a:p>
          <a:p>
            <a:pPr indent="0" lvl="0" marL="0" marR="0" rtl="0" algn="ctr">
              <a:lnSpc>
                <a:spcPct val="115000"/>
              </a:lnSpc>
              <a:spcBef>
                <a:spcPts val="0"/>
              </a:spcBef>
              <a:spcAft>
                <a:spcPts val="0"/>
              </a:spcAft>
              <a:buNone/>
            </a:pPr>
            <a:r>
              <a:rPr b="0" i="0" lang="en-US" sz="2400" u="none" cap="none" strike="noStrike">
                <a:solidFill>
                  <a:srgbClr val="385980"/>
                </a:solidFill>
                <a:latin typeface="Arial"/>
                <a:ea typeface="Arial"/>
                <a:cs typeface="Arial"/>
                <a:sym typeface="Arial"/>
              </a:rPr>
              <a:t>(Premature Death)</a:t>
            </a:r>
            <a:endParaRPr/>
          </a:p>
          <a:p>
            <a:pPr indent="0" lvl="0" marL="0" marR="0" rtl="0" algn="l">
              <a:spcBef>
                <a:spcPts val="0"/>
              </a:spcBef>
              <a:spcAft>
                <a:spcPts val="0"/>
              </a:spcAft>
              <a:buNone/>
            </a:pPr>
            <a:r>
              <a:t/>
            </a:r>
            <a:endParaRPr b="0" i="0" sz="2400" u="none" cap="none" strike="noStrike">
              <a:solidFill>
                <a:srgbClr val="385980"/>
              </a:solidFill>
              <a:latin typeface="Arial"/>
              <a:ea typeface="Arial"/>
              <a:cs typeface="Arial"/>
              <a:sym typeface="Arial"/>
            </a:endParaRPr>
          </a:p>
        </p:txBody>
      </p:sp>
      <p:sp>
        <p:nvSpPr>
          <p:cNvPr id="158" name="Google Shape;158;p7"/>
          <p:cNvSpPr txBox="1"/>
          <p:nvPr/>
        </p:nvSpPr>
        <p:spPr>
          <a:xfrm>
            <a:off x="634999" y="3966809"/>
            <a:ext cx="3141133" cy="628649"/>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b="0" i="0" lang="en-US" sz="2400" u="none" cap="none" strike="noStrike">
                <a:solidFill>
                  <a:srgbClr val="3D6754"/>
                </a:solidFill>
                <a:latin typeface="Arial"/>
                <a:ea typeface="Arial"/>
                <a:cs typeface="Arial"/>
                <a:sym typeface="Arial"/>
              </a:rPr>
              <a:t>Smoking </a:t>
            </a:r>
            <a:endParaRPr/>
          </a:p>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59" name="Google Shape;159;p7"/>
          <p:cNvSpPr txBox="1"/>
          <p:nvPr/>
        </p:nvSpPr>
        <p:spPr>
          <a:xfrm>
            <a:off x="8568878" y="3708157"/>
            <a:ext cx="3141133" cy="505884"/>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None/>
            </a:pPr>
            <a:r>
              <a:rPr b="0" i="0" lang="en-US" sz="2400" u="none" cap="none" strike="noStrike">
                <a:solidFill>
                  <a:srgbClr val="385980"/>
                </a:solidFill>
                <a:latin typeface="Arial"/>
                <a:ea typeface="Arial"/>
                <a:cs typeface="Arial"/>
                <a:sym typeface="Arial"/>
              </a:rPr>
              <a:t>Lung Cancer</a:t>
            </a:r>
            <a:endParaRPr/>
          </a:p>
          <a:p>
            <a:pPr indent="0" lvl="0" marL="0" marR="0" rtl="0" algn="ctr">
              <a:lnSpc>
                <a:spcPct val="115000"/>
              </a:lnSpc>
              <a:spcBef>
                <a:spcPts val="0"/>
              </a:spcBef>
              <a:spcAft>
                <a:spcPts val="0"/>
              </a:spcAft>
              <a:buNone/>
            </a:pPr>
            <a:r>
              <a:rPr b="0" i="0" lang="en-US" sz="2400" u="none" cap="none" strike="noStrike">
                <a:solidFill>
                  <a:srgbClr val="385980"/>
                </a:solidFill>
                <a:latin typeface="Arial"/>
                <a:ea typeface="Arial"/>
                <a:cs typeface="Arial"/>
                <a:sym typeface="Arial"/>
              </a:rPr>
              <a:t>(Premature Death)</a:t>
            </a:r>
            <a:endParaRPr/>
          </a:p>
          <a:p>
            <a:pPr indent="0" lvl="0" marL="0" marR="0" rtl="0" algn="ctr">
              <a:lnSpc>
                <a:spcPct val="115000"/>
              </a:lnSpc>
              <a:spcBef>
                <a:spcPts val="0"/>
              </a:spcBef>
              <a:spcAft>
                <a:spcPts val="0"/>
              </a:spcAft>
              <a:buNone/>
            </a:pPr>
            <a:r>
              <a:t/>
            </a:r>
            <a:endParaRPr b="0" i="0" sz="2400" u="none" cap="none" strike="noStrike">
              <a:solidFill>
                <a:srgbClr val="385980"/>
              </a:solidFill>
              <a:latin typeface="Arial"/>
              <a:ea typeface="Arial"/>
              <a:cs typeface="Arial"/>
              <a:sym typeface="Arial"/>
            </a:endParaRPr>
          </a:p>
        </p:txBody>
      </p:sp>
      <p:sp>
        <p:nvSpPr>
          <p:cNvPr id="160" name="Google Shape;160;p7"/>
          <p:cNvSpPr/>
          <p:nvPr/>
        </p:nvSpPr>
        <p:spPr>
          <a:xfrm>
            <a:off x="605979" y="5086107"/>
            <a:ext cx="10985500" cy="1007533"/>
          </a:xfrm>
          <a:prstGeom prst="rect">
            <a:avLst/>
          </a:prstGeom>
          <a:solidFill>
            <a:srgbClr val="EFEFEF"/>
          </a:solidFill>
          <a:ln cap="flat" cmpd="sng" w="28575">
            <a:solidFill>
              <a:srgbClr val="4A86E8"/>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61" name="Google Shape;161;p7"/>
          <p:cNvSpPr txBox="1"/>
          <p:nvPr/>
        </p:nvSpPr>
        <p:spPr>
          <a:xfrm>
            <a:off x="605979" y="5238817"/>
            <a:ext cx="3141133" cy="628651"/>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None/>
            </a:pPr>
            <a:r>
              <a:rPr b="0" i="0" lang="en-US" sz="2400" u="none" cap="none" strike="noStrike">
                <a:solidFill>
                  <a:srgbClr val="3D6754"/>
                </a:solidFill>
                <a:latin typeface="Arial"/>
                <a:ea typeface="Arial"/>
                <a:cs typeface="Arial"/>
                <a:sym typeface="Arial"/>
              </a:rPr>
              <a:t>Adult Obesity</a:t>
            </a:r>
            <a:endParaRPr/>
          </a:p>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62" name="Google Shape;162;p7"/>
          <p:cNvSpPr txBox="1"/>
          <p:nvPr/>
        </p:nvSpPr>
        <p:spPr>
          <a:xfrm>
            <a:off x="8568878" y="5031074"/>
            <a:ext cx="3141133" cy="508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None/>
            </a:pPr>
            <a:r>
              <a:rPr b="0" i="0" lang="en-US" sz="2000" u="none" cap="none" strike="noStrike">
                <a:solidFill>
                  <a:srgbClr val="385980"/>
                </a:solidFill>
                <a:latin typeface="Arial"/>
                <a:ea typeface="Arial"/>
                <a:cs typeface="Arial"/>
                <a:sym typeface="Arial"/>
              </a:rPr>
              <a:t>Various Problems</a:t>
            </a:r>
            <a:endParaRPr/>
          </a:p>
          <a:p>
            <a:pPr indent="0" lvl="0" marL="0" marR="0" rtl="0" algn="ctr">
              <a:lnSpc>
                <a:spcPct val="115000"/>
              </a:lnSpc>
              <a:spcBef>
                <a:spcPts val="0"/>
              </a:spcBef>
              <a:spcAft>
                <a:spcPts val="0"/>
              </a:spcAft>
              <a:buNone/>
            </a:pPr>
            <a:r>
              <a:rPr b="0" i="0" lang="en-US" sz="1733" u="none" cap="none" strike="noStrike">
                <a:solidFill>
                  <a:srgbClr val="385980"/>
                </a:solidFill>
                <a:latin typeface="Arial"/>
                <a:ea typeface="Arial"/>
                <a:cs typeface="Arial"/>
                <a:sym typeface="Arial"/>
              </a:rPr>
              <a:t>(Can Lead to Premature Death)</a:t>
            </a:r>
            <a:endParaRPr/>
          </a:p>
          <a:p>
            <a:pPr indent="0" lvl="0" marL="0" marR="0" rtl="0" algn="ctr">
              <a:lnSpc>
                <a:spcPct val="115000"/>
              </a:lnSpc>
              <a:spcBef>
                <a:spcPts val="0"/>
              </a:spcBef>
              <a:spcAft>
                <a:spcPts val="0"/>
              </a:spcAft>
              <a:buNone/>
            </a:pPr>
            <a:r>
              <a:t/>
            </a:r>
            <a:endParaRPr b="0" i="0" sz="2400" u="none" cap="none" strike="noStrike">
              <a:solidFill>
                <a:srgbClr val="385980"/>
              </a:solidFill>
              <a:latin typeface="Arial"/>
              <a:ea typeface="Arial"/>
              <a:cs typeface="Arial"/>
              <a:sym typeface="Arial"/>
            </a:endParaRPr>
          </a:p>
        </p:txBody>
      </p:sp>
      <p:cxnSp>
        <p:nvCxnSpPr>
          <p:cNvPr id="163" name="Google Shape;163;p7"/>
          <p:cNvCxnSpPr/>
          <p:nvPr/>
        </p:nvCxnSpPr>
        <p:spPr>
          <a:xfrm>
            <a:off x="805391" y="1954042"/>
            <a:ext cx="10462684" cy="0"/>
          </a:xfrm>
          <a:prstGeom prst="straightConnector1">
            <a:avLst/>
          </a:prstGeom>
          <a:noFill/>
          <a:ln cap="flat" cmpd="sng" w="28575">
            <a:solidFill>
              <a:schemeClr val="dk1"/>
            </a:solidFill>
            <a:prstDash val="dash"/>
            <a:round/>
            <a:headEnd len="sm" w="sm" type="none"/>
            <a:tailEnd len="sm" w="sm" type="none"/>
          </a:ln>
        </p:spPr>
      </p:cxnSp>
      <p:cxnSp>
        <p:nvCxnSpPr>
          <p:cNvPr id="164" name="Google Shape;164;p7"/>
          <p:cNvCxnSpPr>
            <a:stCxn id="151" idx="0"/>
            <a:endCxn id="151" idx="2"/>
          </p:cNvCxnSpPr>
          <p:nvPr/>
        </p:nvCxnSpPr>
        <p:spPr>
          <a:xfrm>
            <a:off x="6098729" y="2457208"/>
            <a:ext cx="0" cy="1009500"/>
          </a:xfrm>
          <a:prstGeom prst="straightConnector1">
            <a:avLst/>
          </a:prstGeom>
          <a:noFill/>
          <a:ln cap="flat" cmpd="sng" w="76200">
            <a:solidFill>
              <a:schemeClr val="dk1"/>
            </a:solidFill>
            <a:prstDash val="solid"/>
            <a:round/>
            <a:headEnd len="sm" w="sm" type="none"/>
            <a:tailEnd len="sm" w="sm" type="none"/>
          </a:ln>
        </p:spPr>
      </p:cxnSp>
      <p:cxnSp>
        <p:nvCxnSpPr>
          <p:cNvPr id="165" name="Google Shape;165;p7"/>
          <p:cNvCxnSpPr/>
          <p:nvPr/>
        </p:nvCxnSpPr>
        <p:spPr>
          <a:xfrm>
            <a:off x="6098727" y="3771657"/>
            <a:ext cx="0" cy="1007533"/>
          </a:xfrm>
          <a:prstGeom prst="straightConnector1">
            <a:avLst/>
          </a:prstGeom>
          <a:noFill/>
          <a:ln cap="flat" cmpd="sng" w="76200">
            <a:solidFill>
              <a:schemeClr val="dk1"/>
            </a:solidFill>
            <a:prstDash val="solid"/>
            <a:round/>
            <a:headEnd len="sm" w="sm" type="none"/>
            <a:tailEnd len="sm" w="sm" type="none"/>
          </a:ln>
        </p:spPr>
      </p:cxnSp>
      <p:cxnSp>
        <p:nvCxnSpPr>
          <p:cNvPr id="166" name="Google Shape;166;p7"/>
          <p:cNvCxnSpPr/>
          <p:nvPr/>
        </p:nvCxnSpPr>
        <p:spPr>
          <a:xfrm>
            <a:off x="6100845" y="5086107"/>
            <a:ext cx="0" cy="1007533"/>
          </a:xfrm>
          <a:prstGeom prst="straightConnector1">
            <a:avLst/>
          </a:prstGeom>
          <a:noFill/>
          <a:ln cap="flat" cmpd="sng" w="76200">
            <a:solidFill>
              <a:schemeClr val="dk1"/>
            </a:solidFill>
            <a:prstDash val="solid"/>
            <a:round/>
            <a:headEnd len="sm" w="sm" type="none"/>
            <a:tailEnd len="sm" w="sm" type="none"/>
          </a:ln>
        </p:spPr>
      </p:cxnSp>
      <p:sp>
        <p:nvSpPr>
          <p:cNvPr id="167" name="Google Shape;167;p7"/>
          <p:cNvSpPr/>
          <p:nvPr/>
        </p:nvSpPr>
        <p:spPr>
          <a:xfrm>
            <a:off x="-1" y="6522721"/>
            <a:ext cx="12192001" cy="335279"/>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8" name="Google Shape;168;p7"/>
          <p:cNvSpPr txBox="1"/>
          <p:nvPr/>
        </p:nvSpPr>
        <p:spPr>
          <a:xfrm>
            <a:off x="5471583" y="170050"/>
            <a:ext cx="11303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*COULD*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8"/>
          <p:cNvSpPr/>
          <p:nvPr/>
        </p:nvSpPr>
        <p:spPr>
          <a:xfrm>
            <a:off x="0"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5" name="Google Shape;175;p8"/>
          <p:cNvSpPr txBox="1"/>
          <p:nvPr/>
        </p:nvSpPr>
        <p:spPr>
          <a:xfrm>
            <a:off x="1118346" y="2142728"/>
            <a:ext cx="8101854" cy="231401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8000"/>
              <a:buFont typeface="Open Sans"/>
              <a:buNone/>
            </a:pPr>
            <a:r>
              <a:rPr lang="en-US" sz="8000">
                <a:solidFill>
                  <a:schemeClr val="lt1"/>
                </a:solidFill>
                <a:latin typeface="Open Sans"/>
                <a:ea typeface="Open Sans"/>
                <a:cs typeface="Open Sans"/>
                <a:sym typeface="Open Sans"/>
              </a:rPr>
              <a:t>Why Visualize Health Data?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9"/>
          <p:cNvSpPr/>
          <p:nvPr/>
        </p:nvSpPr>
        <p:spPr>
          <a:xfrm>
            <a:off x="-1" y="0"/>
            <a:ext cx="12192001" cy="6858000"/>
          </a:xfrm>
          <a:prstGeom prst="rect">
            <a:avLst/>
          </a:prstGeom>
          <a:gradFill>
            <a:gsLst>
              <a:gs pos="0">
                <a:srgbClr val="401660"/>
              </a:gs>
              <a:gs pos="50000">
                <a:srgbClr val="5D218B"/>
              </a:gs>
              <a:gs pos="100000">
                <a:srgbClr val="7127A8"/>
              </a:gs>
            </a:gsLst>
            <a:lin ang="18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 name="Google Shape;182;p9"/>
          <p:cNvSpPr txBox="1"/>
          <p:nvPr/>
        </p:nvSpPr>
        <p:spPr>
          <a:xfrm>
            <a:off x="364067" y="953479"/>
            <a:ext cx="11362267" cy="81068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Find Data</a:t>
            </a:r>
            <a:endParaRPr/>
          </a:p>
        </p:txBody>
      </p:sp>
      <p:sp>
        <p:nvSpPr>
          <p:cNvPr id="183" name="Google Shape;183;p9"/>
          <p:cNvSpPr txBox="1"/>
          <p:nvPr/>
        </p:nvSpPr>
        <p:spPr>
          <a:xfrm>
            <a:off x="364066" y="2228691"/>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b="1" lang="en-US" sz="5400" u="sng">
                <a:solidFill>
                  <a:schemeClr val="lt1"/>
                </a:solidFill>
                <a:latin typeface="Open Sans"/>
                <a:ea typeface="Open Sans"/>
                <a:cs typeface="Open Sans"/>
                <a:sym typeface="Open Sans"/>
              </a:rPr>
              <a:t>Analyze Data</a:t>
            </a:r>
            <a:endParaRPr/>
          </a:p>
        </p:txBody>
      </p:sp>
      <p:sp>
        <p:nvSpPr>
          <p:cNvPr id="184" name="Google Shape;184;p9"/>
          <p:cNvSpPr txBox="1"/>
          <p:nvPr/>
        </p:nvSpPr>
        <p:spPr>
          <a:xfrm>
            <a:off x="364065" y="3503903"/>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b="1" lang="en-US" sz="5400" u="sng">
                <a:solidFill>
                  <a:schemeClr val="lt1"/>
                </a:solidFill>
                <a:latin typeface="Open Sans"/>
                <a:ea typeface="Open Sans"/>
                <a:cs typeface="Open Sans"/>
                <a:sym typeface="Open Sans"/>
              </a:rPr>
              <a:t>Understand Data</a:t>
            </a:r>
            <a:endParaRPr/>
          </a:p>
        </p:txBody>
      </p:sp>
      <p:sp>
        <p:nvSpPr>
          <p:cNvPr id="185" name="Google Shape;185;p9"/>
          <p:cNvSpPr txBox="1"/>
          <p:nvPr/>
        </p:nvSpPr>
        <p:spPr>
          <a:xfrm>
            <a:off x="364064" y="4779115"/>
            <a:ext cx="11362267" cy="810684"/>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2A3990"/>
              </a:buClr>
              <a:buSzPts val="5400"/>
              <a:buFont typeface="Roboto"/>
              <a:buNone/>
            </a:pPr>
            <a:r>
              <a:rPr lang="en-US" sz="5400">
                <a:solidFill>
                  <a:schemeClr val="lt1"/>
                </a:solidFill>
                <a:latin typeface="Open Sans"/>
                <a:ea typeface="Open Sans"/>
                <a:cs typeface="Open Sans"/>
                <a:sym typeface="Open Sans"/>
              </a:rPr>
              <a:t>Move to Action from Data</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2018-02-08T00:27:47Z</dcterms:created>
  <dc:creator>Austin Ramsey</dc:creator>
</cp:coreProperties>
</file>