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260" r:id="rId5"/>
    <p:sldId id="264" r:id="rId6"/>
    <p:sldId id="259" r:id="rId7"/>
    <p:sldId id="311" r:id="rId8"/>
    <p:sldId id="307" r:id="rId9"/>
    <p:sldId id="313" r:id="rId10"/>
    <p:sldId id="314" r:id="rId11"/>
    <p:sldId id="315" r:id="rId12"/>
    <p:sldId id="267" r:id="rId13"/>
    <p:sldId id="316" r:id="rId14"/>
    <p:sldId id="280" r:id="rId15"/>
    <p:sldId id="293" r:id="rId16"/>
    <p:sldId id="281" r:id="rId17"/>
    <p:sldId id="282" r:id="rId18"/>
    <p:sldId id="283" r:id="rId19"/>
    <p:sldId id="284" r:id="rId20"/>
    <p:sldId id="266" r:id="rId21"/>
    <p:sldId id="294" r:id="rId22"/>
    <p:sldId id="295" r:id="rId23"/>
    <p:sldId id="296" r:id="rId24"/>
    <p:sldId id="297" r:id="rId25"/>
    <p:sldId id="305" r:id="rId26"/>
    <p:sldId id="300" r:id="rId27"/>
    <p:sldId id="285" r:id="rId28"/>
    <p:sldId id="317" r:id="rId29"/>
    <p:sldId id="286" r:id="rId30"/>
    <p:sldId id="318" r:id="rId31"/>
    <p:sldId id="301" r:id="rId32"/>
    <p:sldId id="319" r:id="rId33"/>
    <p:sldId id="261" r:id="rId3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Pytalski" initials="SP" lastIdx="13" clrIdx="0">
    <p:extLst>
      <p:ext uri="{19B8F6BF-5375-455C-9EA6-DF929625EA0E}">
        <p15:presenceInfo xmlns:p15="http://schemas.microsoft.com/office/powerpoint/2012/main" userId="S-1-5-21-4101838104-2517812727-2814817338-3138" providerId="AD"/>
      </p:ext>
    </p:extLst>
  </p:cmAuthor>
  <p:cmAuthor id="2" name="Leatherman, JoAnne" initials="LJ" lastIdx="8" clrIdx="1">
    <p:extLst>
      <p:ext uri="{19B8F6BF-5375-455C-9EA6-DF929625EA0E}">
        <p15:presenceInfo xmlns:p15="http://schemas.microsoft.com/office/powerpoint/2012/main" userId="S-1-5-21-195701550-772152557-1307212239-37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96A0"/>
    <a:srgbClr val="FFA02F"/>
    <a:srgbClr val="00B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1"/>
    <p:restoredTop sz="72841" autoAdjust="0"/>
  </p:normalViewPr>
  <p:slideViewPr>
    <p:cSldViewPr snapToGrid="0" snapToObjects="1">
      <p:cViewPr varScale="1">
        <p:scale>
          <a:sx n="83" d="100"/>
          <a:sy n="83" d="100"/>
        </p:scale>
        <p:origin x="1128" y="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65" d="100"/>
          <a:sy n="165" d="100"/>
        </p:scale>
        <p:origin x="508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3D6B0-8567-4758-93AC-F6EFF9B71AF2}"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en-US"/>
        </a:p>
      </dgm:t>
    </dgm:pt>
    <dgm:pt modelId="{F61F47C8-266C-4C88-9A67-753919810DE5}">
      <dgm:prSet phldrT="[Text]" custT="1"/>
      <dgm:spPr/>
      <dgm:t>
        <a:bodyPr/>
        <a:lstStyle/>
        <a:p>
          <a:r>
            <a:rPr lang="en-US" sz="2400" b="1" dirty="0">
              <a:solidFill>
                <a:schemeClr val="tx1"/>
              </a:solidFill>
            </a:rPr>
            <a:t>Visual</a:t>
          </a:r>
        </a:p>
      </dgm:t>
    </dgm:pt>
    <dgm:pt modelId="{6D253D19-5844-4FEE-8C55-4D42183C3AB9}" type="parTrans" cxnId="{FB7F180E-46EA-4ACA-B414-56269FB2BDF8}">
      <dgm:prSet/>
      <dgm:spPr/>
      <dgm:t>
        <a:bodyPr/>
        <a:lstStyle/>
        <a:p>
          <a:endParaRPr lang="en-US"/>
        </a:p>
      </dgm:t>
    </dgm:pt>
    <dgm:pt modelId="{7733ED54-3E9A-4325-9329-0BC1223147F8}" type="sibTrans" cxnId="{FB7F180E-46EA-4ACA-B414-56269FB2BDF8}">
      <dgm:prSet/>
      <dgm:spPr/>
      <dgm:t>
        <a:bodyPr/>
        <a:lstStyle/>
        <a:p>
          <a:endParaRPr lang="en-US"/>
        </a:p>
      </dgm:t>
    </dgm:pt>
    <dgm:pt modelId="{137908E3-B5FA-4FE5-A868-5C2BAD62312A}">
      <dgm:prSet phldrT="[Text]" custT="1"/>
      <dgm:spPr/>
      <dgm:t>
        <a:bodyPr/>
        <a:lstStyle/>
        <a:p>
          <a:pPr>
            <a:lnSpc>
              <a:spcPct val="150000"/>
            </a:lnSpc>
          </a:pPr>
          <a:r>
            <a:rPr lang="en-US" sz="1800" dirty="0"/>
            <a:t>Pictures</a:t>
          </a:r>
        </a:p>
      </dgm:t>
    </dgm:pt>
    <dgm:pt modelId="{D3F6DE48-C8A8-4220-877A-F9767AB16AB3}" type="parTrans" cxnId="{78437A35-0673-4B8B-95E0-7DEA9A2B0C10}">
      <dgm:prSet/>
      <dgm:spPr/>
      <dgm:t>
        <a:bodyPr/>
        <a:lstStyle/>
        <a:p>
          <a:endParaRPr lang="en-US"/>
        </a:p>
      </dgm:t>
    </dgm:pt>
    <dgm:pt modelId="{E0773FBA-2515-4B22-B6F8-DDE8A34F1BC0}" type="sibTrans" cxnId="{78437A35-0673-4B8B-95E0-7DEA9A2B0C10}">
      <dgm:prSet/>
      <dgm:spPr/>
      <dgm:t>
        <a:bodyPr/>
        <a:lstStyle/>
        <a:p>
          <a:endParaRPr lang="en-US"/>
        </a:p>
      </dgm:t>
    </dgm:pt>
    <dgm:pt modelId="{F0F6DC8D-5C9F-44DE-9BCE-433AF2B89159}">
      <dgm:prSet phldrT="[Text]" custT="1"/>
      <dgm:spPr/>
      <dgm:t>
        <a:bodyPr/>
        <a:lstStyle/>
        <a:p>
          <a:r>
            <a:rPr lang="en-US" sz="2400" b="1" dirty="0">
              <a:solidFill>
                <a:schemeClr val="tx1"/>
              </a:solidFill>
            </a:rPr>
            <a:t>Auditory</a:t>
          </a:r>
        </a:p>
      </dgm:t>
    </dgm:pt>
    <dgm:pt modelId="{0CBAF7CB-1ADF-4399-A459-98F85B5AFF39}" type="parTrans" cxnId="{FFE17CF6-8951-4BD8-9CAF-E5193B87C9C2}">
      <dgm:prSet/>
      <dgm:spPr/>
      <dgm:t>
        <a:bodyPr/>
        <a:lstStyle/>
        <a:p>
          <a:endParaRPr lang="en-US"/>
        </a:p>
      </dgm:t>
    </dgm:pt>
    <dgm:pt modelId="{BE58ED1C-7CA7-4BF1-AE97-37EFDBEA1100}" type="sibTrans" cxnId="{FFE17CF6-8951-4BD8-9CAF-E5193B87C9C2}">
      <dgm:prSet/>
      <dgm:spPr/>
      <dgm:t>
        <a:bodyPr/>
        <a:lstStyle/>
        <a:p>
          <a:endParaRPr lang="en-US"/>
        </a:p>
      </dgm:t>
    </dgm:pt>
    <dgm:pt modelId="{5D64C3C0-B60E-409D-8C66-2824B6C525D4}">
      <dgm:prSet phldrT="[Text]" custT="1"/>
      <dgm:spPr/>
      <dgm:t>
        <a:bodyPr/>
        <a:lstStyle/>
        <a:p>
          <a:pPr algn="r">
            <a:lnSpc>
              <a:spcPct val="150000"/>
            </a:lnSpc>
          </a:pPr>
          <a:r>
            <a:rPr lang="en-US" sz="1800" dirty="0"/>
            <a:t>Listening</a:t>
          </a:r>
        </a:p>
      </dgm:t>
    </dgm:pt>
    <dgm:pt modelId="{D7112B98-9D4B-40E8-B9C2-F782502272A5}" type="parTrans" cxnId="{21C9481D-C292-46E0-8B46-8767ADAEDEF3}">
      <dgm:prSet/>
      <dgm:spPr/>
      <dgm:t>
        <a:bodyPr/>
        <a:lstStyle/>
        <a:p>
          <a:endParaRPr lang="en-US"/>
        </a:p>
      </dgm:t>
    </dgm:pt>
    <dgm:pt modelId="{3A36F0DA-3502-4632-901B-D885917D0A6D}" type="sibTrans" cxnId="{21C9481D-C292-46E0-8B46-8767ADAEDEF3}">
      <dgm:prSet/>
      <dgm:spPr/>
      <dgm:t>
        <a:bodyPr/>
        <a:lstStyle/>
        <a:p>
          <a:endParaRPr lang="en-US"/>
        </a:p>
      </dgm:t>
    </dgm:pt>
    <dgm:pt modelId="{8989BDE2-D01A-42E8-9109-BEE67992EB79}">
      <dgm:prSet phldrT="[Text]" custT="1"/>
      <dgm:spPr/>
      <dgm:t>
        <a:bodyPr/>
        <a:lstStyle/>
        <a:p>
          <a:r>
            <a:rPr lang="en-US" sz="2400" b="1" dirty="0">
              <a:solidFill>
                <a:schemeClr val="tx1"/>
              </a:solidFill>
            </a:rPr>
            <a:t>Read/ Write</a:t>
          </a:r>
        </a:p>
      </dgm:t>
    </dgm:pt>
    <dgm:pt modelId="{5F2F38DD-68B1-4CD6-B71E-61BFB0A5DE54}" type="parTrans" cxnId="{84AD3AF3-CCFD-4252-894F-D5A0AF51E336}">
      <dgm:prSet/>
      <dgm:spPr/>
      <dgm:t>
        <a:bodyPr/>
        <a:lstStyle/>
        <a:p>
          <a:endParaRPr lang="en-US"/>
        </a:p>
      </dgm:t>
    </dgm:pt>
    <dgm:pt modelId="{2836E813-4B85-46A9-926D-D08DC2DE677F}" type="sibTrans" cxnId="{84AD3AF3-CCFD-4252-894F-D5A0AF51E336}">
      <dgm:prSet/>
      <dgm:spPr/>
      <dgm:t>
        <a:bodyPr/>
        <a:lstStyle/>
        <a:p>
          <a:endParaRPr lang="en-US"/>
        </a:p>
      </dgm:t>
    </dgm:pt>
    <dgm:pt modelId="{D61F9F94-337F-4634-B09B-6BC69B101403}">
      <dgm:prSet phldrT="[Text]" custT="1"/>
      <dgm:spPr/>
      <dgm:t>
        <a:bodyPr anchor="b"/>
        <a:lstStyle/>
        <a:p>
          <a:pPr algn="r">
            <a:lnSpc>
              <a:spcPct val="150000"/>
            </a:lnSpc>
          </a:pPr>
          <a:r>
            <a:rPr lang="en-US" sz="1800" dirty="0"/>
            <a:t>Reading material</a:t>
          </a:r>
        </a:p>
      </dgm:t>
    </dgm:pt>
    <dgm:pt modelId="{5D705A74-239B-45F3-B070-26D36FC5E62F}" type="parTrans" cxnId="{452377DD-9B2E-4CB1-A677-936AC48D89B7}">
      <dgm:prSet/>
      <dgm:spPr/>
      <dgm:t>
        <a:bodyPr/>
        <a:lstStyle/>
        <a:p>
          <a:endParaRPr lang="en-US"/>
        </a:p>
      </dgm:t>
    </dgm:pt>
    <dgm:pt modelId="{90936334-BE49-441F-A5CA-06F8FDF7BD24}" type="sibTrans" cxnId="{452377DD-9B2E-4CB1-A677-936AC48D89B7}">
      <dgm:prSet/>
      <dgm:spPr/>
      <dgm:t>
        <a:bodyPr/>
        <a:lstStyle/>
        <a:p>
          <a:endParaRPr lang="en-US"/>
        </a:p>
      </dgm:t>
    </dgm:pt>
    <dgm:pt modelId="{4E6B3C2F-94F3-4591-B53F-2000C91FB7BE}">
      <dgm:prSet phldrT="[Text]" custT="1"/>
      <dgm:spPr/>
      <dgm:t>
        <a:bodyPr/>
        <a:lstStyle/>
        <a:p>
          <a:endParaRPr lang="en-US" sz="2000" b="1" dirty="0">
            <a:solidFill>
              <a:schemeClr val="tx1"/>
            </a:solidFill>
          </a:endParaRPr>
        </a:p>
      </dgm:t>
    </dgm:pt>
    <dgm:pt modelId="{A9307FFE-6652-480A-A7F2-C780B9590601}" type="parTrans" cxnId="{6F1BBBBE-6E89-423C-B980-CE0E5797AB40}">
      <dgm:prSet/>
      <dgm:spPr/>
      <dgm:t>
        <a:bodyPr/>
        <a:lstStyle/>
        <a:p>
          <a:endParaRPr lang="en-US"/>
        </a:p>
      </dgm:t>
    </dgm:pt>
    <dgm:pt modelId="{504532F4-52CD-4AA9-9C73-FB261D9D5751}" type="sibTrans" cxnId="{6F1BBBBE-6E89-423C-B980-CE0E5797AB40}">
      <dgm:prSet/>
      <dgm:spPr/>
      <dgm:t>
        <a:bodyPr/>
        <a:lstStyle/>
        <a:p>
          <a:endParaRPr lang="en-US"/>
        </a:p>
      </dgm:t>
    </dgm:pt>
    <dgm:pt modelId="{8DDA0870-8E4D-4DE2-B16E-CDC57B8E51C6}">
      <dgm:prSet phldrT="[Text]" custT="1"/>
      <dgm:spPr/>
      <dgm:t>
        <a:bodyPr anchor="b"/>
        <a:lstStyle/>
        <a:p>
          <a:pPr>
            <a:lnSpc>
              <a:spcPct val="150000"/>
            </a:lnSpc>
          </a:pPr>
          <a:r>
            <a:rPr lang="en-US" sz="1600" dirty="0"/>
            <a:t>Experience</a:t>
          </a:r>
        </a:p>
      </dgm:t>
    </dgm:pt>
    <dgm:pt modelId="{BEA84883-A446-4012-B63F-10CFA72A4DB9}" type="parTrans" cxnId="{CE59BFCB-D166-4428-B8C2-26A5120F2114}">
      <dgm:prSet/>
      <dgm:spPr/>
      <dgm:t>
        <a:bodyPr/>
        <a:lstStyle/>
        <a:p>
          <a:endParaRPr lang="en-US"/>
        </a:p>
      </dgm:t>
    </dgm:pt>
    <dgm:pt modelId="{604B8334-15E4-43FD-AD14-F3BE19A354A1}" type="sibTrans" cxnId="{CE59BFCB-D166-4428-B8C2-26A5120F2114}">
      <dgm:prSet/>
      <dgm:spPr/>
      <dgm:t>
        <a:bodyPr/>
        <a:lstStyle/>
        <a:p>
          <a:endParaRPr lang="en-US"/>
        </a:p>
      </dgm:t>
    </dgm:pt>
    <dgm:pt modelId="{10DC7536-5E4B-4EB7-A67E-FE1E5D0158F0}">
      <dgm:prSet phldrT="[Text]" custT="1"/>
      <dgm:spPr/>
      <dgm:t>
        <a:bodyPr/>
        <a:lstStyle/>
        <a:p>
          <a:pPr>
            <a:lnSpc>
              <a:spcPct val="150000"/>
            </a:lnSpc>
          </a:pPr>
          <a:r>
            <a:rPr lang="en-US" sz="1800" dirty="0"/>
            <a:t>Diagrams</a:t>
          </a:r>
        </a:p>
      </dgm:t>
    </dgm:pt>
    <dgm:pt modelId="{E8AA20AD-8C20-4DB4-B77A-056D6E3CBCF5}" type="parTrans" cxnId="{B2071E4B-78E4-4FCE-969F-151A23BB5680}">
      <dgm:prSet/>
      <dgm:spPr/>
      <dgm:t>
        <a:bodyPr/>
        <a:lstStyle/>
        <a:p>
          <a:endParaRPr lang="en-US"/>
        </a:p>
      </dgm:t>
    </dgm:pt>
    <dgm:pt modelId="{5A4C7E14-577C-487F-A16A-23988E457AA4}" type="sibTrans" cxnId="{B2071E4B-78E4-4FCE-969F-151A23BB5680}">
      <dgm:prSet/>
      <dgm:spPr/>
      <dgm:t>
        <a:bodyPr/>
        <a:lstStyle/>
        <a:p>
          <a:endParaRPr lang="en-US"/>
        </a:p>
      </dgm:t>
    </dgm:pt>
    <dgm:pt modelId="{041A6D62-8636-4850-AB9C-C154B78DD69D}">
      <dgm:prSet phldrT="[Text]" custT="1"/>
      <dgm:spPr/>
      <dgm:t>
        <a:bodyPr/>
        <a:lstStyle/>
        <a:p>
          <a:pPr>
            <a:lnSpc>
              <a:spcPct val="150000"/>
            </a:lnSpc>
          </a:pPr>
          <a:r>
            <a:rPr lang="en-US" sz="1800" dirty="0"/>
            <a:t>Illustrations</a:t>
          </a:r>
        </a:p>
      </dgm:t>
    </dgm:pt>
    <dgm:pt modelId="{0744EA38-4B8F-4A89-8B6B-8558D7F9236E}" type="parTrans" cxnId="{4CCF2AB6-8AE0-4EDB-BE97-015BEF61777E}">
      <dgm:prSet/>
      <dgm:spPr/>
      <dgm:t>
        <a:bodyPr/>
        <a:lstStyle/>
        <a:p>
          <a:endParaRPr lang="en-US"/>
        </a:p>
      </dgm:t>
    </dgm:pt>
    <dgm:pt modelId="{55E3D38A-62B0-4992-99D9-C757219C5E82}" type="sibTrans" cxnId="{4CCF2AB6-8AE0-4EDB-BE97-015BEF61777E}">
      <dgm:prSet/>
      <dgm:spPr/>
      <dgm:t>
        <a:bodyPr/>
        <a:lstStyle/>
        <a:p>
          <a:endParaRPr lang="en-US"/>
        </a:p>
      </dgm:t>
    </dgm:pt>
    <dgm:pt modelId="{8E8493AC-C8BE-4658-9D4F-FC8EC435EA13}">
      <dgm:prSet phldrT="[Text]" custT="1"/>
      <dgm:spPr/>
      <dgm:t>
        <a:bodyPr/>
        <a:lstStyle/>
        <a:p>
          <a:pPr algn="r">
            <a:lnSpc>
              <a:spcPct val="150000"/>
            </a:lnSpc>
          </a:pPr>
          <a:r>
            <a:rPr lang="en-US" sz="1800" dirty="0"/>
            <a:t>Lectures</a:t>
          </a:r>
        </a:p>
      </dgm:t>
    </dgm:pt>
    <dgm:pt modelId="{27CCD68D-7BA0-4404-88BD-2ED5B9D09B37}" type="parTrans" cxnId="{4B8EF6CC-3AC7-40CC-9E1E-64191243F1D9}">
      <dgm:prSet/>
      <dgm:spPr/>
      <dgm:t>
        <a:bodyPr/>
        <a:lstStyle/>
        <a:p>
          <a:endParaRPr lang="en-US"/>
        </a:p>
      </dgm:t>
    </dgm:pt>
    <dgm:pt modelId="{1E6512AA-E81A-4DD5-BA41-841097E55A0C}" type="sibTrans" cxnId="{4B8EF6CC-3AC7-40CC-9E1E-64191243F1D9}">
      <dgm:prSet/>
      <dgm:spPr/>
      <dgm:t>
        <a:bodyPr/>
        <a:lstStyle/>
        <a:p>
          <a:endParaRPr lang="en-US"/>
        </a:p>
      </dgm:t>
    </dgm:pt>
    <dgm:pt modelId="{43180CDF-B901-4577-A13C-2BC1390A7000}">
      <dgm:prSet phldrT="[Text]" custT="1"/>
      <dgm:spPr/>
      <dgm:t>
        <a:bodyPr/>
        <a:lstStyle/>
        <a:p>
          <a:pPr algn="r">
            <a:lnSpc>
              <a:spcPct val="150000"/>
            </a:lnSpc>
          </a:pPr>
          <a:r>
            <a:rPr lang="en-US" sz="1800" dirty="0"/>
            <a:t>Recordings</a:t>
          </a:r>
        </a:p>
      </dgm:t>
    </dgm:pt>
    <dgm:pt modelId="{66C85A47-4F8C-4A36-B3D6-90D5AF6FC065}" type="parTrans" cxnId="{2A8B1A56-46B5-4D31-8BB7-97362724C096}">
      <dgm:prSet/>
      <dgm:spPr/>
      <dgm:t>
        <a:bodyPr/>
        <a:lstStyle/>
        <a:p>
          <a:endParaRPr lang="en-US"/>
        </a:p>
      </dgm:t>
    </dgm:pt>
    <dgm:pt modelId="{BDFB6151-4D31-4F89-93D0-F6FE0C2C4D9A}" type="sibTrans" cxnId="{2A8B1A56-46B5-4D31-8BB7-97362724C096}">
      <dgm:prSet/>
      <dgm:spPr/>
      <dgm:t>
        <a:bodyPr/>
        <a:lstStyle/>
        <a:p>
          <a:endParaRPr lang="en-US"/>
        </a:p>
      </dgm:t>
    </dgm:pt>
    <dgm:pt modelId="{3B6705E7-2ECD-4717-B6B7-E4127FDD4514}">
      <dgm:prSet phldrT="[Text]" custT="1"/>
      <dgm:spPr/>
      <dgm:t>
        <a:bodyPr anchor="b"/>
        <a:lstStyle/>
        <a:p>
          <a:pPr algn="r">
            <a:lnSpc>
              <a:spcPct val="150000"/>
            </a:lnSpc>
          </a:pPr>
          <a:r>
            <a:rPr lang="en-US" sz="1800" dirty="0"/>
            <a:t>Writing summaries</a:t>
          </a:r>
        </a:p>
      </dgm:t>
    </dgm:pt>
    <dgm:pt modelId="{5C249926-1DF6-40E3-A165-A2B94EAA9A53}" type="parTrans" cxnId="{6BB4F53A-60FB-45B5-AF1F-CF2AF8A8A6BB}">
      <dgm:prSet/>
      <dgm:spPr/>
      <dgm:t>
        <a:bodyPr/>
        <a:lstStyle/>
        <a:p>
          <a:endParaRPr lang="en-US"/>
        </a:p>
      </dgm:t>
    </dgm:pt>
    <dgm:pt modelId="{539B0FF5-DB96-4C29-9976-8933E5B70DA0}" type="sibTrans" cxnId="{6BB4F53A-60FB-45B5-AF1F-CF2AF8A8A6BB}">
      <dgm:prSet/>
      <dgm:spPr/>
      <dgm:t>
        <a:bodyPr/>
        <a:lstStyle/>
        <a:p>
          <a:endParaRPr lang="en-US"/>
        </a:p>
      </dgm:t>
    </dgm:pt>
    <dgm:pt modelId="{A1524CAF-9F70-4145-8A82-D0E85F62D894}">
      <dgm:prSet phldrT="[Text]" custT="1"/>
      <dgm:spPr/>
      <dgm:t>
        <a:bodyPr anchor="b"/>
        <a:lstStyle/>
        <a:p>
          <a:pPr>
            <a:lnSpc>
              <a:spcPct val="150000"/>
            </a:lnSpc>
          </a:pPr>
          <a:r>
            <a:rPr lang="en-US" sz="1600" dirty="0"/>
            <a:t>Observation</a:t>
          </a:r>
        </a:p>
      </dgm:t>
    </dgm:pt>
    <dgm:pt modelId="{DC1D9B36-4D6F-419F-8261-8794693721B5}" type="parTrans" cxnId="{D3F4F80A-DCF1-4C8B-A442-2CECE4D34604}">
      <dgm:prSet/>
      <dgm:spPr/>
      <dgm:t>
        <a:bodyPr/>
        <a:lstStyle/>
        <a:p>
          <a:endParaRPr lang="en-US"/>
        </a:p>
      </dgm:t>
    </dgm:pt>
    <dgm:pt modelId="{F584DD95-EAF3-4C99-A756-ECB1C41A096E}" type="sibTrans" cxnId="{D3F4F80A-DCF1-4C8B-A442-2CECE4D34604}">
      <dgm:prSet/>
      <dgm:spPr/>
      <dgm:t>
        <a:bodyPr/>
        <a:lstStyle/>
        <a:p>
          <a:endParaRPr lang="en-US"/>
        </a:p>
      </dgm:t>
    </dgm:pt>
    <dgm:pt modelId="{9C989A91-EF34-4D1D-94D4-4E29EDE63A45}">
      <dgm:prSet phldrT="[Text]" custT="1"/>
      <dgm:spPr/>
      <dgm:t>
        <a:bodyPr anchor="b"/>
        <a:lstStyle/>
        <a:p>
          <a:pPr>
            <a:lnSpc>
              <a:spcPct val="150000"/>
            </a:lnSpc>
          </a:pPr>
          <a:r>
            <a:rPr lang="en-US" sz="1600" dirty="0"/>
            <a:t>Activity</a:t>
          </a:r>
        </a:p>
      </dgm:t>
    </dgm:pt>
    <dgm:pt modelId="{1A0E9D88-F922-4B52-8959-91EE95CA9C83}" type="parTrans" cxnId="{FB5EE65D-C742-423C-A562-664CAFDCDCA4}">
      <dgm:prSet/>
      <dgm:spPr/>
      <dgm:t>
        <a:bodyPr/>
        <a:lstStyle/>
        <a:p>
          <a:endParaRPr lang="en-US"/>
        </a:p>
      </dgm:t>
    </dgm:pt>
    <dgm:pt modelId="{7606A9B8-D374-46AA-BD7C-A385D4C042A9}" type="sibTrans" cxnId="{FB5EE65D-C742-423C-A562-664CAFDCDCA4}">
      <dgm:prSet/>
      <dgm:spPr/>
      <dgm:t>
        <a:bodyPr/>
        <a:lstStyle/>
        <a:p>
          <a:endParaRPr lang="en-US"/>
        </a:p>
      </dgm:t>
    </dgm:pt>
    <dgm:pt modelId="{0EF1A525-6F24-4063-B888-9162C55CB462}">
      <dgm:prSet phldrT="[Text]" custT="1"/>
      <dgm:spPr/>
      <dgm:t>
        <a:bodyPr anchor="b"/>
        <a:lstStyle/>
        <a:p>
          <a:pPr>
            <a:lnSpc>
              <a:spcPct val="150000"/>
            </a:lnSpc>
          </a:pPr>
          <a:r>
            <a:rPr lang="en-US" sz="1600" dirty="0"/>
            <a:t>Experimentation</a:t>
          </a:r>
        </a:p>
      </dgm:t>
    </dgm:pt>
    <dgm:pt modelId="{CB8E0118-EF7E-4F04-86D8-4BB8A3C2C9F4}" type="parTrans" cxnId="{6E3B1209-D0F8-4D58-BFE4-E3DFAD9397EA}">
      <dgm:prSet/>
      <dgm:spPr/>
      <dgm:t>
        <a:bodyPr/>
        <a:lstStyle/>
        <a:p>
          <a:endParaRPr lang="en-US"/>
        </a:p>
      </dgm:t>
    </dgm:pt>
    <dgm:pt modelId="{5B7328AC-E96F-4F17-9CE3-ED08D1A58FE5}" type="sibTrans" cxnId="{6E3B1209-D0F8-4D58-BFE4-E3DFAD9397EA}">
      <dgm:prSet/>
      <dgm:spPr/>
      <dgm:t>
        <a:bodyPr/>
        <a:lstStyle/>
        <a:p>
          <a:endParaRPr lang="en-US"/>
        </a:p>
      </dgm:t>
    </dgm:pt>
    <dgm:pt modelId="{36B07EE4-E7A6-48C0-8FF0-F17A6297A6C6}">
      <dgm:prSet phldrT="[Text]"/>
      <dgm:spPr/>
      <dgm:t>
        <a:bodyPr anchor="b"/>
        <a:lstStyle/>
        <a:p>
          <a:pPr algn="l">
            <a:lnSpc>
              <a:spcPct val="150000"/>
            </a:lnSpc>
          </a:pPr>
          <a:endParaRPr lang="en-US" sz="1500" dirty="0"/>
        </a:p>
      </dgm:t>
    </dgm:pt>
    <dgm:pt modelId="{7D7E96F9-DD96-4D76-8E31-5293AF9598BC}" type="parTrans" cxnId="{2AC30CF7-8D33-40B9-BCB3-7BFF96133223}">
      <dgm:prSet/>
      <dgm:spPr/>
      <dgm:t>
        <a:bodyPr/>
        <a:lstStyle/>
        <a:p>
          <a:endParaRPr lang="en-US"/>
        </a:p>
      </dgm:t>
    </dgm:pt>
    <dgm:pt modelId="{380D8743-BAA4-4D8B-B414-CAA9AF64AA47}" type="sibTrans" cxnId="{2AC30CF7-8D33-40B9-BCB3-7BFF96133223}">
      <dgm:prSet/>
      <dgm:spPr/>
      <dgm:t>
        <a:bodyPr/>
        <a:lstStyle/>
        <a:p>
          <a:endParaRPr lang="en-US"/>
        </a:p>
      </dgm:t>
    </dgm:pt>
    <dgm:pt modelId="{9974E9E2-0F1A-4DB6-8ACD-9F5D5DDD5467}" type="pres">
      <dgm:prSet presAssocID="{89B3D6B0-8567-4758-93AC-F6EFF9B71AF2}" presName="cycleMatrixDiagram" presStyleCnt="0">
        <dgm:presLayoutVars>
          <dgm:chMax val="1"/>
          <dgm:dir/>
          <dgm:animLvl val="lvl"/>
          <dgm:resizeHandles val="exact"/>
        </dgm:presLayoutVars>
      </dgm:prSet>
      <dgm:spPr/>
    </dgm:pt>
    <dgm:pt modelId="{D787F81E-0266-463F-B1B5-10F0ADC0BA6A}" type="pres">
      <dgm:prSet presAssocID="{89B3D6B0-8567-4758-93AC-F6EFF9B71AF2}" presName="children" presStyleCnt="0"/>
      <dgm:spPr/>
    </dgm:pt>
    <dgm:pt modelId="{51A945A3-1E41-4185-9540-08D3EBDDCE1D}" type="pres">
      <dgm:prSet presAssocID="{89B3D6B0-8567-4758-93AC-F6EFF9B71AF2}" presName="child1group" presStyleCnt="0"/>
      <dgm:spPr/>
    </dgm:pt>
    <dgm:pt modelId="{6278FB9F-E9DE-475E-B720-A7186A353A7D}" type="pres">
      <dgm:prSet presAssocID="{89B3D6B0-8567-4758-93AC-F6EFF9B71AF2}" presName="child1" presStyleLbl="bgAcc1" presStyleIdx="0" presStyleCnt="4"/>
      <dgm:spPr/>
    </dgm:pt>
    <dgm:pt modelId="{F670EE5E-E979-470A-B91C-51E16F2A95F4}" type="pres">
      <dgm:prSet presAssocID="{89B3D6B0-8567-4758-93AC-F6EFF9B71AF2}" presName="child1Text" presStyleLbl="bgAcc1" presStyleIdx="0" presStyleCnt="4">
        <dgm:presLayoutVars>
          <dgm:bulletEnabled val="1"/>
        </dgm:presLayoutVars>
      </dgm:prSet>
      <dgm:spPr/>
    </dgm:pt>
    <dgm:pt modelId="{71DA1181-076F-4C2F-A842-2C90A187A865}" type="pres">
      <dgm:prSet presAssocID="{89B3D6B0-8567-4758-93AC-F6EFF9B71AF2}" presName="child2group" presStyleCnt="0"/>
      <dgm:spPr/>
    </dgm:pt>
    <dgm:pt modelId="{18C1AD87-9207-4DD9-894C-5AD5499D0994}" type="pres">
      <dgm:prSet presAssocID="{89B3D6B0-8567-4758-93AC-F6EFF9B71AF2}" presName="child2" presStyleLbl="bgAcc1" presStyleIdx="1" presStyleCnt="4"/>
      <dgm:spPr/>
    </dgm:pt>
    <dgm:pt modelId="{2335F1FC-0D79-4CA7-90AB-6F3B6EB77C29}" type="pres">
      <dgm:prSet presAssocID="{89B3D6B0-8567-4758-93AC-F6EFF9B71AF2}" presName="child2Text" presStyleLbl="bgAcc1" presStyleIdx="1" presStyleCnt="4">
        <dgm:presLayoutVars>
          <dgm:bulletEnabled val="1"/>
        </dgm:presLayoutVars>
      </dgm:prSet>
      <dgm:spPr/>
    </dgm:pt>
    <dgm:pt modelId="{186E7FD3-CC3A-4F1E-BBD1-8B14EA7B0B2F}" type="pres">
      <dgm:prSet presAssocID="{89B3D6B0-8567-4758-93AC-F6EFF9B71AF2}" presName="child3group" presStyleCnt="0"/>
      <dgm:spPr/>
    </dgm:pt>
    <dgm:pt modelId="{EB17CAE2-2FF0-4DAE-B299-8007359D2977}" type="pres">
      <dgm:prSet presAssocID="{89B3D6B0-8567-4758-93AC-F6EFF9B71AF2}" presName="child3" presStyleLbl="bgAcc1" presStyleIdx="2" presStyleCnt="4"/>
      <dgm:spPr/>
    </dgm:pt>
    <dgm:pt modelId="{27E637E7-7299-4055-857C-5E1388C6D28C}" type="pres">
      <dgm:prSet presAssocID="{89B3D6B0-8567-4758-93AC-F6EFF9B71AF2}" presName="child3Text" presStyleLbl="bgAcc1" presStyleIdx="2" presStyleCnt="4">
        <dgm:presLayoutVars>
          <dgm:bulletEnabled val="1"/>
        </dgm:presLayoutVars>
      </dgm:prSet>
      <dgm:spPr/>
    </dgm:pt>
    <dgm:pt modelId="{A9BE65C8-2311-4A31-8090-16C44D751C8D}" type="pres">
      <dgm:prSet presAssocID="{89B3D6B0-8567-4758-93AC-F6EFF9B71AF2}" presName="child4group" presStyleCnt="0"/>
      <dgm:spPr/>
    </dgm:pt>
    <dgm:pt modelId="{447F3E1D-F479-49AD-BD6A-538531EE5CB5}" type="pres">
      <dgm:prSet presAssocID="{89B3D6B0-8567-4758-93AC-F6EFF9B71AF2}" presName="child4" presStyleLbl="bgAcc1" presStyleIdx="3" presStyleCnt="4" custScaleX="103369"/>
      <dgm:spPr/>
    </dgm:pt>
    <dgm:pt modelId="{2C5F63CE-295C-4F84-8980-005AAF949770}" type="pres">
      <dgm:prSet presAssocID="{89B3D6B0-8567-4758-93AC-F6EFF9B71AF2}" presName="child4Text" presStyleLbl="bgAcc1" presStyleIdx="3" presStyleCnt="4">
        <dgm:presLayoutVars>
          <dgm:bulletEnabled val="1"/>
        </dgm:presLayoutVars>
      </dgm:prSet>
      <dgm:spPr/>
    </dgm:pt>
    <dgm:pt modelId="{33964744-BF04-4379-A7FD-351CD4B6B3C2}" type="pres">
      <dgm:prSet presAssocID="{89B3D6B0-8567-4758-93AC-F6EFF9B71AF2}" presName="childPlaceholder" presStyleCnt="0"/>
      <dgm:spPr/>
    </dgm:pt>
    <dgm:pt modelId="{5EFE8841-CC02-4FA5-9055-80F11A39C63F}" type="pres">
      <dgm:prSet presAssocID="{89B3D6B0-8567-4758-93AC-F6EFF9B71AF2}" presName="circle" presStyleCnt="0"/>
      <dgm:spPr/>
    </dgm:pt>
    <dgm:pt modelId="{693C2E2A-7A78-410B-BA30-EFE24BA767CD}" type="pres">
      <dgm:prSet presAssocID="{89B3D6B0-8567-4758-93AC-F6EFF9B71AF2}" presName="quadrant1" presStyleLbl="node1" presStyleIdx="0" presStyleCnt="4">
        <dgm:presLayoutVars>
          <dgm:chMax val="1"/>
          <dgm:bulletEnabled val="1"/>
        </dgm:presLayoutVars>
      </dgm:prSet>
      <dgm:spPr/>
    </dgm:pt>
    <dgm:pt modelId="{1B0D5EFD-BFA7-4CBC-BE72-C2D8B346E20A}" type="pres">
      <dgm:prSet presAssocID="{89B3D6B0-8567-4758-93AC-F6EFF9B71AF2}" presName="quadrant2" presStyleLbl="node1" presStyleIdx="1" presStyleCnt="4">
        <dgm:presLayoutVars>
          <dgm:chMax val="1"/>
          <dgm:bulletEnabled val="1"/>
        </dgm:presLayoutVars>
      </dgm:prSet>
      <dgm:spPr/>
    </dgm:pt>
    <dgm:pt modelId="{48C8C58D-9D0E-4D95-B540-4AB496530C09}" type="pres">
      <dgm:prSet presAssocID="{89B3D6B0-8567-4758-93AC-F6EFF9B71AF2}" presName="quadrant3" presStyleLbl="node1" presStyleIdx="2" presStyleCnt="4">
        <dgm:presLayoutVars>
          <dgm:chMax val="1"/>
          <dgm:bulletEnabled val="1"/>
        </dgm:presLayoutVars>
      </dgm:prSet>
      <dgm:spPr/>
    </dgm:pt>
    <dgm:pt modelId="{9597E682-CA94-4041-8830-938CEDC90929}" type="pres">
      <dgm:prSet presAssocID="{89B3D6B0-8567-4758-93AC-F6EFF9B71AF2}" presName="quadrant4" presStyleLbl="node1" presStyleIdx="3" presStyleCnt="4">
        <dgm:presLayoutVars>
          <dgm:chMax val="1"/>
          <dgm:bulletEnabled val="1"/>
        </dgm:presLayoutVars>
      </dgm:prSet>
      <dgm:spPr/>
    </dgm:pt>
    <dgm:pt modelId="{20813C26-BF83-425B-87F4-69327E97FE5B}" type="pres">
      <dgm:prSet presAssocID="{89B3D6B0-8567-4758-93AC-F6EFF9B71AF2}" presName="quadrantPlaceholder" presStyleCnt="0"/>
      <dgm:spPr/>
    </dgm:pt>
    <dgm:pt modelId="{21D2A512-D67E-41AA-AB00-D679A7FEF5DE}" type="pres">
      <dgm:prSet presAssocID="{89B3D6B0-8567-4758-93AC-F6EFF9B71AF2}" presName="center1" presStyleLbl="fgShp" presStyleIdx="0" presStyleCnt="2"/>
      <dgm:spPr>
        <a:prstGeom prst="flowChartConnector">
          <a:avLst/>
        </a:prstGeom>
      </dgm:spPr>
    </dgm:pt>
    <dgm:pt modelId="{811EE1BB-580A-4834-9564-643F4538D33F}" type="pres">
      <dgm:prSet presAssocID="{89B3D6B0-8567-4758-93AC-F6EFF9B71AF2}" presName="center2" presStyleLbl="fgShp" presStyleIdx="1" presStyleCnt="2" custScaleX="155401" custScaleY="148945" custLinFactNeighborY="-39960"/>
      <dgm:spPr>
        <a:prstGeom prst="flowChartConnector">
          <a:avLst/>
        </a:prstGeom>
      </dgm:spPr>
    </dgm:pt>
  </dgm:ptLst>
  <dgm:cxnLst>
    <dgm:cxn modelId="{D4412607-A1C3-47AB-AB23-1A61C1052ED3}" type="presOf" srcId="{5D64C3C0-B60E-409D-8C66-2824B6C525D4}" destId="{2335F1FC-0D79-4CA7-90AB-6F3B6EB77C29}" srcOrd="1" destOrd="0" presId="urn:microsoft.com/office/officeart/2005/8/layout/cycle4"/>
    <dgm:cxn modelId="{6E3B1209-D0F8-4D58-BFE4-E3DFAD9397EA}" srcId="{4E6B3C2F-94F3-4591-B53F-2000C91FB7BE}" destId="{0EF1A525-6F24-4063-B888-9162C55CB462}" srcOrd="3" destOrd="0" parTransId="{CB8E0118-EF7E-4F04-86D8-4BB8A3C2C9F4}" sibTransId="{5B7328AC-E96F-4F17-9CE3-ED08D1A58FE5}"/>
    <dgm:cxn modelId="{D3F4F80A-DCF1-4C8B-A442-2CECE4D34604}" srcId="{4E6B3C2F-94F3-4591-B53F-2000C91FB7BE}" destId="{A1524CAF-9F70-4145-8A82-D0E85F62D894}" srcOrd="1" destOrd="0" parTransId="{DC1D9B36-4D6F-419F-8261-8794693721B5}" sibTransId="{F584DD95-EAF3-4C99-A756-ECB1C41A096E}"/>
    <dgm:cxn modelId="{FB7F180E-46EA-4ACA-B414-56269FB2BDF8}" srcId="{89B3D6B0-8567-4758-93AC-F6EFF9B71AF2}" destId="{F61F47C8-266C-4C88-9A67-753919810DE5}" srcOrd="0" destOrd="0" parTransId="{6D253D19-5844-4FEE-8C55-4D42183C3AB9}" sibTransId="{7733ED54-3E9A-4325-9329-0BC1223147F8}"/>
    <dgm:cxn modelId="{C85D8A15-496E-49E2-962E-179D4EACF686}" type="presOf" srcId="{9C989A91-EF34-4D1D-94D4-4E29EDE63A45}" destId="{2C5F63CE-295C-4F84-8980-005AAF949770}" srcOrd="1" destOrd="2" presId="urn:microsoft.com/office/officeart/2005/8/layout/cycle4"/>
    <dgm:cxn modelId="{17974F1C-EC91-4040-B3E9-2DC4C0841D30}" type="presOf" srcId="{43180CDF-B901-4577-A13C-2BC1390A7000}" destId="{2335F1FC-0D79-4CA7-90AB-6F3B6EB77C29}" srcOrd="1" destOrd="2" presId="urn:microsoft.com/office/officeart/2005/8/layout/cycle4"/>
    <dgm:cxn modelId="{21C9481D-C292-46E0-8B46-8767ADAEDEF3}" srcId="{F0F6DC8D-5C9F-44DE-9BCE-433AF2B89159}" destId="{5D64C3C0-B60E-409D-8C66-2824B6C525D4}" srcOrd="0" destOrd="0" parTransId="{D7112B98-9D4B-40E8-B9C2-F782502272A5}" sibTransId="{3A36F0DA-3502-4632-901B-D885917D0A6D}"/>
    <dgm:cxn modelId="{FE02FD24-DF13-4960-A328-86104386B436}" type="presOf" srcId="{10DC7536-5E4B-4EB7-A67E-FE1E5D0158F0}" destId="{F670EE5E-E979-470A-B91C-51E16F2A95F4}" srcOrd="1" destOrd="1" presId="urn:microsoft.com/office/officeart/2005/8/layout/cycle4"/>
    <dgm:cxn modelId="{78437A35-0673-4B8B-95E0-7DEA9A2B0C10}" srcId="{F61F47C8-266C-4C88-9A67-753919810DE5}" destId="{137908E3-B5FA-4FE5-A868-5C2BAD62312A}" srcOrd="0" destOrd="0" parTransId="{D3F6DE48-C8A8-4220-877A-F9767AB16AB3}" sibTransId="{E0773FBA-2515-4B22-B6F8-DDE8A34F1BC0}"/>
    <dgm:cxn modelId="{6BB4F53A-60FB-45B5-AF1F-CF2AF8A8A6BB}" srcId="{8989BDE2-D01A-42E8-9109-BEE67992EB79}" destId="{3B6705E7-2ECD-4717-B6B7-E4127FDD4514}" srcOrd="2" destOrd="0" parTransId="{5C249926-1DF6-40E3-A165-A2B94EAA9A53}" sibTransId="{539B0FF5-DB96-4C29-9976-8933E5B70DA0}"/>
    <dgm:cxn modelId="{FB5EE65D-C742-423C-A562-664CAFDCDCA4}" srcId="{4E6B3C2F-94F3-4591-B53F-2000C91FB7BE}" destId="{9C989A91-EF34-4D1D-94D4-4E29EDE63A45}" srcOrd="2" destOrd="0" parTransId="{1A0E9D88-F922-4B52-8959-91EE95CA9C83}" sibTransId="{7606A9B8-D374-46AA-BD7C-A385D4C042A9}"/>
    <dgm:cxn modelId="{4722F342-EB3E-4CE7-B16C-7A46BCA7711D}" type="presOf" srcId="{3B6705E7-2ECD-4717-B6B7-E4127FDD4514}" destId="{27E637E7-7299-4055-857C-5E1388C6D28C}" srcOrd="1" destOrd="2" presId="urn:microsoft.com/office/officeart/2005/8/layout/cycle4"/>
    <dgm:cxn modelId="{8C810066-3201-47FA-B93E-7BE2D83167D9}" type="presOf" srcId="{36B07EE4-E7A6-48C0-8FF0-F17A6297A6C6}" destId="{27E637E7-7299-4055-857C-5E1388C6D28C}" srcOrd="1" destOrd="0" presId="urn:microsoft.com/office/officeart/2005/8/layout/cycle4"/>
    <dgm:cxn modelId="{EF7C2E66-5FB5-45FC-A642-F59243228792}" type="presOf" srcId="{041A6D62-8636-4850-AB9C-C154B78DD69D}" destId="{6278FB9F-E9DE-475E-B720-A7186A353A7D}" srcOrd="0" destOrd="2" presId="urn:microsoft.com/office/officeart/2005/8/layout/cycle4"/>
    <dgm:cxn modelId="{2D478946-37A8-42D9-89A3-16FCF1C94D39}" type="presOf" srcId="{9C989A91-EF34-4D1D-94D4-4E29EDE63A45}" destId="{447F3E1D-F479-49AD-BD6A-538531EE5CB5}" srcOrd="0" destOrd="2" presId="urn:microsoft.com/office/officeart/2005/8/layout/cycle4"/>
    <dgm:cxn modelId="{2823004A-6138-4101-B057-1129FEC24F69}" type="presOf" srcId="{137908E3-B5FA-4FE5-A868-5C2BAD62312A}" destId="{6278FB9F-E9DE-475E-B720-A7186A353A7D}" srcOrd="0" destOrd="0" presId="urn:microsoft.com/office/officeart/2005/8/layout/cycle4"/>
    <dgm:cxn modelId="{B2071E4B-78E4-4FCE-969F-151A23BB5680}" srcId="{F61F47C8-266C-4C88-9A67-753919810DE5}" destId="{10DC7536-5E4B-4EB7-A67E-FE1E5D0158F0}" srcOrd="1" destOrd="0" parTransId="{E8AA20AD-8C20-4DB4-B77A-056D6E3CBCF5}" sibTransId="{5A4C7E14-577C-487F-A16A-23988E457AA4}"/>
    <dgm:cxn modelId="{A3CD9B6F-3775-4CF1-9870-7D474BA2B2B1}" type="presOf" srcId="{D61F9F94-337F-4634-B09B-6BC69B101403}" destId="{27E637E7-7299-4055-857C-5E1388C6D28C}" srcOrd="1" destOrd="1" presId="urn:microsoft.com/office/officeart/2005/8/layout/cycle4"/>
    <dgm:cxn modelId="{EC74E052-0D35-4C40-9860-A1A31F021D9F}" type="presOf" srcId="{36B07EE4-E7A6-48C0-8FF0-F17A6297A6C6}" destId="{EB17CAE2-2FF0-4DAE-B299-8007359D2977}" srcOrd="0" destOrd="0" presId="urn:microsoft.com/office/officeart/2005/8/layout/cycle4"/>
    <dgm:cxn modelId="{E772B353-AD1C-45D7-93C6-ED306983F2ED}" type="presOf" srcId="{F61F47C8-266C-4C88-9A67-753919810DE5}" destId="{693C2E2A-7A78-410B-BA30-EFE24BA767CD}" srcOrd="0" destOrd="0" presId="urn:microsoft.com/office/officeart/2005/8/layout/cycle4"/>
    <dgm:cxn modelId="{2A8B1A56-46B5-4D31-8BB7-97362724C096}" srcId="{F0F6DC8D-5C9F-44DE-9BCE-433AF2B89159}" destId="{43180CDF-B901-4577-A13C-2BC1390A7000}" srcOrd="2" destOrd="0" parTransId="{66C85A47-4F8C-4A36-B3D6-90D5AF6FC065}" sibTransId="{BDFB6151-4D31-4F89-93D0-F6FE0C2C4D9A}"/>
    <dgm:cxn modelId="{1F709585-2E7E-4274-87EA-E4980C08D5F1}" type="presOf" srcId="{5D64C3C0-B60E-409D-8C66-2824B6C525D4}" destId="{18C1AD87-9207-4DD9-894C-5AD5499D0994}" srcOrd="0" destOrd="0" presId="urn:microsoft.com/office/officeart/2005/8/layout/cycle4"/>
    <dgm:cxn modelId="{43A4F086-9247-4BEA-91FF-3B67CA9FD205}" type="presOf" srcId="{8DDA0870-8E4D-4DE2-B16E-CDC57B8E51C6}" destId="{447F3E1D-F479-49AD-BD6A-538531EE5CB5}" srcOrd="0" destOrd="0" presId="urn:microsoft.com/office/officeart/2005/8/layout/cycle4"/>
    <dgm:cxn modelId="{B0013387-6217-478F-8F0C-717D31F2150F}" type="presOf" srcId="{A1524CAF-9F70-4145-8A82-D0E85F62D894}" destId="{2C5F63CE-295C-4F84-8980-005AAF949770}" srcOrd="1" destOrd="1" presId="urn:microsoft.com/office/officeart/2005/8/layout/cycle4"/>
    <dgm:cxn modelId="{BFDD6C8E-34D8-4B09-AFB4-766AF802D189}" type="presOf" srcId="{A1524CAF-9F70-4145-8A82-D0E85F62D894}" destId="{447F3E1D-F479-49AD-BD6A-538531EE5CB5}" srcOrd="0" destOrd="1" presId="urn:microsoft.com/office/officeart/2005/8/layout/cycle4"/>
    <dgm:cxn modelId="{51AD10AC-B323-4A2B-BDFB-6B2944B68146}" type="presOf" srcId="{8E8493AC-C8BE-4658-9D4F-FC8EC435EA13}" destId="{18C1AD87-9207-4DD9-894C-5AD5499D0994}" srcOrd="0" destOrd="1" presId="urn:microsoft.com/office/officeart/2005/8/layout/cycle4"/>
    <dgm:cxn modelId="{4CCF2AB6-8AE0-4EDB-BE97-015BEF61777E}" srcId="{F61F47C8-266C-4C88-9A67-753919810DE5}" destId="{041A6D62-8636-4850-AB9C-C154B78DD69D}" srcOrd="2" destOrd="0" parTransId="{0744EA38-4B8F-4A89-8B6B-8558D7F9236E}" sibTransId="{55E3D38A-62B0-4992-99D9-C757219C5E82}"/>
    <dgm:cxn modelId="{1B4332BB-6623-4F68-BBFC-9C90B46A46C4}" type="presOf" srcId="{3B6705E7-2ECD-4717-B6B7-E4127FDD4514}" destId="{EB17CAE2-2FF0-4DAE-B299-8007359D2977}" srcOrd="0" destOrd="2" presId="urn:microsoft.com/office/officeart/2005/8/layout/cycle4"/>
    <dgm:cxn modelId="{6F1BBBBE-6E89-423C-B980-CE0E5797AB40}" srcId="{89B3D6B0-8567-4758-93AC-F6EFF9B71AF2}" destId="{4E6B3C2F-94F3-4591-B53F-2000C91FB7BE}" srcOrd="3" destOrd="0" parTransId="{A9307FFE-6652-480A-A7F2-C780B9590601}" sibTransId="{504532F4-52CD-4AA9-9C73-FB261D9D5751}"/>
    <dgm:cxn modelId="{5895ECC2-5FCD-47E4-9E9F-60ACBBF18F94}" type="presOf" srcId="{8E8493AC-C8BE-4658-9D4F-FC8EC435EA13}" destId="{2335F1FC-0D79-4CA7-90AB-6F3B6EB77C29}" srcOrd="1" destOrd="1" presId="urn:microsoft.com/office/officeart/2005/8/layout/cycle4"/>
    <dgm:cxn modelId="{042008C8-8F0D-4A75-98C4-1404D20778C1}" type="presOf" srcId="{10DC7536-5E4B-4EB7-A67E-FE1E5D0158F0}" destId="{6278FB9F-E9DE-475E-B720-A7186A353A7D}" srcOrd="0" destOrd="1" presId="urn:microsoft.com/office/officeart/2005/8/layout/cycle4"/>
    <dgm:cxn modelId="{CE59BFCB-D166-4428-B8C2-26A5120F2114}" srcId="{4E6B3C2F-94F3-4591-B53F-2000C91FB7BE}" destId="{8DDA0870-8E4D-4DE2-B16E-CDC57B8E51C6}" srcOrd="0" destOrd="0" parTransId="{BEA84883-A446-4012-B63F-10CFA72A4DB9}" sibTransId="{604B8334-15E4-43FD-AD14-F3BE19A354A1}"/>
    <dgm:cxn modelId="{4B8EF6CC-3AC7-40CC-9E1E-64191243F1D9}" srcId="{F0F6DC8D-5C9F-44DE-9BCE-433AF2B89159}" destId="{8E8493AC-C8BE-4658-9D4F-FC8EC435EA13}" srcOrd="1" destOrd="0" parTransId="{27CCD68D-7BA0-4404-88BD-2ED5B9D09B37}" sibTransId="{1E6512AA-E81A-4DD5-BA41-841097E55A0C}"/>
    <dgm:cxn modelId="{741FC3CE-C927-431A-9486-1987E93AD8C9}" type="presOf" srcId="{89B3D6B0-8567-4758-93AC-F6EFF9B71AF2}" destId="{9974E9E2-0F1A-4DB6-8ACD-9F5D5DDD5467}" srcOrd="0" destOrd="0" presId="urn:microsoft.com/office/officeart/2005/8/layout/cycle4"/>
    <dgm:cxn modelId="{17F3CBD2-122E-4072-96C2-A0D46F0C27CA}" type="presOf" srcId="{8989BDE2-D01A-42E8-9109-BEE67992EB79}" destId="{48C8C58D-9D0E-4D95-B540-4AB496530C09}" srcOrd="0" destOrd="0" presId="urn:microsoft.com/office/officeart/2005/8/layout/cycle4"/>
    <dgm:cxn modelId="{BDBE18D8-6FE5-4F5E-B408-A1FF32AED8C0}" type="presOf" srcId="{D61F9F94-337F-4634-B09B-6BC69B101403}" destId="{EB17CAE2-2FF0-4DAE-B299-8007359D2977}" srcOrd="0" destOrd="1" presId="urn:microsoft.com/office/officeart/2005/8/layout/cycle4"/>
    <dgm:cxn modelId="{25FDCADA-EFEB-4CD9-A58A-5552EE565DA5}" type="presOf" srcId="{F0F6DC8D-5C9F-44DE-9BCE-433AF2B89159}" destId="{1B0D5EFD-BFA7-4CBC-BE72-C2D8B346E20A}" srcOrd="0" destOrd="0" presId="urn:microsoft.com/office/officeart/2005/8/layout/cycle4"/>
    <dgm:cxn modelId="{452377DD-9B2E-4CB1-A677-936AC48D89B7}" srcId="{8989BDE2-D01A-42E8-9109-BEE67992EB79}" destId="{D61F9F94-337F-4634-B09B-6BC69B101403}" srcOrd="1" destOrd="0" parTransId="{5D705A74-239B-45F3-B070-26D36FC5E62F}" sibTransId="{90936334-BE49-441F-A5CA-06F8FDF7BD24}"/>
    <dgm:cxn modelId="{D89F94E3-06C6-488B-BC6D-3B11CBA446D3}" type="presOf" srcId="{137908E3-B5FA-4FE5-A868-5C2BAD62312A}" destId="{F670EE5E-E979-470A-B91C-51E16F2A95F4}" srcOrd="1" destOrd="0" presId="urn:microsoft.com/office/officeart/2005/8/layout/cycle4"/>
    <dgm:cxn modelId="{53C2FEE4-E0CE-4C78-86D5-87C83FEC9F79}" type="presOf" srcId="{43180CDF-B901-4577-A13C-2BC1390A7000}" destId="{18C1AD87-9207-4DD9-894C-5AD5499D0994}" srcOrd="0" destOrd="2" presId="urn:microsoft.com/office/officeart/2005/8/layout/cycle4"/>
    <dgm:cxn modelId="{904556E5-9F47-4F7B-A4E5-153640788FBC}" type="presOf" srcId="{8DDA0870-8E4D-4DE2-B16E-CDC57B8E51C6}" destId="{2C5F63CE-295C-4F84-8980-005AAF949770}" srcOrd="1" destOrd="0" presId="urn:microsoft.com/office/officeart/2005/8/layout/cycle4"/>
    <dgm:cxn modelId="{CE4986E7-160A-4719-BDAF-28F449F8F114}" type="presOf" srcId="{041A6D62-8636-4850-AB9C-C154B78DD69D}" destId="{F670EE5E-E979-470A-B91C-51E16F2A95F4}" srcOrd="1" destOrd="2" presId="urn:microsoft.com/office/officeart/2005/8/layout/cycle4"/>
    <dgm:cxn modelId="{B46EBEE7-4ABE-4DF1-BEBC-907C0CC85413}" type="presOf" srcId="{4E6B3C2F-94F3-4591-B53F-2000C91FB7BE}" destId="{9597E682-CA94-4041-8830-938CEDC90929}" srcOrd="0" destOrd="0" presId="urn:microsoft.com/office/officeart/2005/8/layout/cycle4"/>
    <dgm:cxn modelId="{84AD3AF3-CCFD-4252-894F-D5A0AF51E336}" srcId="{89B3D6B0-8567-4758-93AC-F6EFF9B71AF2}" destId="{8989BDE2-D01A-42E8-9109-BEE67992EB79}" srcOrd="2" destOrd="0" parTransId="{5F2F38DD-68B1-4CD6-B71E-61BFB0A5DE54}" sibTransId="{2836E813-4B85-46A9-926D-D08DC2DE677F}"/>
    <dgm:cxn modelId="{FFE17CF6-8951-4BD8-9CAF-E5193B87C9C2}" srcId="{89B3D6B0-8567-4758-93AC-F6EFF9B71AF2}" destId="{F0F6DC8D-5C9F-44DE-9BCE-433AF2B89159}" srcOrd="1" destOrd="0" parTransId="{0CBAF7CB-1ADF-4399-A459-98F85B5AFF39}" sibTransId="{BE58ED1C-7CA7-4BF1-AE97-37EFDBEA1100}"/>
    <dgm:cxn modelId="{2AC30CF7-8D33-40B9-BCB3-7BFF96133223}" srcId="{8989BDE2-D01A-42E8-9109-BEE67992EB79}" destId="{36B07EE4-E7A6-48C0-8FF0-F17A6297A6C6}" srcOrd="0" destOrd="0" parTransId="{7D7E96F9-DD96-4D76-8E31-5293AF9598BC}" sibTransId="{380D8743-BAA4-4D8B-B414-CAA9AF64AA47}"/>
    <dgm:cxn modelId="{4C4404F8-1053-439F-B8FE-C4168182356A}" type="presOf" srcId="{0EF1A525-6F24-4063-B888-9162C55CB462}" destId="{2C5F63CE-295C-4F84-8980-005AAF949770}" srcOrd="1" destOrd="3" presId="urn:microsoft.com/office/officeart/2005/8/layout/cycle4"/>
    <dgm:cxn modelId="{677617F9-3FB3-4DA4-A812-6389A5969739}" type="presOf" srcId="{0EF1A525-6F24-4063-B888-9162C55CB462}" destId="{447F3E1D-F479-49AD-BD6A-538531EE5CB5}" srcOrd="0" destOrd="3" presId="urn:microsoft.com/office/officeart/2005/8/layout/cycle4"/>
    <dgm:cxn modelId="{E4533404-B8FB-41AD-B85D-7B88B458D3C2}" type="presParOf" srcId="{9974E9E2-0F1A-4DB6-8ACD-9F5D5DDD5467}" destId="{D787F81E-0266-463F-B1B5-10F0ADC0BA6A}" srcOrd="0" destOrd="0" presId="urn:microsoft.com/office/officeart/2005/8/layout/cycle4"/>
    <dgm:cxn modelId="{A9B2D235-C0BF-41ED-9149-A8A4DA4CC616}" type="presParOf" srcId="{D787F81E-0266-463F-B1B5-10F0ADC0BA6A}" destId="{51A945A3-1E41-4185-9540-08D3EBDDCE1D}" srcOrd="0" destOrd="0" presId="urn:microsoft.com/office/officeart/2005/8/layout/cycle4"/>
    <dgm:cxn modelId="{FF437499-229B-473A-B7BF-6546C061C1F4}" type="presParOf" srcId="{51A945A3-1E41-4185-9540-08D3EBDDCE1D}" destId="{6278FB9F-E9DE-475E-B720-A7186A353A7D}" srcOrd="0" destOrd="0" presId="urn:microsoft.com/office/officeart/2005/8/layout/cycle4"/>
    <dgm:cxn modelId="{662D62C8-88FF-4E70-858A-E5E48734BB73}" type="presParOf" srcId="{51A945A3-1E41-4185-9540-08D3EBDDCE1D}" destId="{F670EE5E-E979-470A-B91C-51E16F2A95F4}" srcOrd="1" destOrd="0" presId="urn:microsoft.com/office/officeart/2005/8/layout/cycle4"/>
    <dgm:cxn modelId="{4B4204F4-68EA-4462-8B39-5960B6ABCC35}" type="presParOf" srcId="{D787F81E-0266-463F-B1B5-10F0ADC0BA6A}" destId="{71DA1181-076F-4C2F-A842-2C90A187A865}" srcOrd="1" destOrd="0" presId="urn:microsoft.com/office/officeart/2005/8/layout/cycle4"/>
    <dgm:cxn modelId="{7D9DE6D7-933A-4F69-8ADC-815132BB80C6}" type="presParOf" srcId="{71DA1181-076F-4C2F-A842-2C90A187A865}" destId="{18C1AD87-9207-4DD9-894C-5AD5499D0994}" srcOrd="0" destOrd="0" presId="urn:microsoft.com/office/officeart/2005/8/layout/cycle4"/>
    <dgm:cxn modelId="{15B59088-8286-4648-A83B-D8EF3D189AEE}" type="presParOf" srcId="{71DA1181-076F-4C2F-A842-2C90A187A865}" destId="{2335F1FC-0D79-4CA7-90AB-6F3B6EB77C29}" srcOrd="1" destOrd="0" presId="urn:microsoft.com/office/officeart/2005/8/layout/cycle4"/>
    <dgm:cxn modelId="{B17739B8-A3CF-490C-8F2B-B4D825ACB06E}" type="presParOf" srcId="{D787F81E-0266-463F-B1B5-10F0ADC0BA6A}" destId="{186E7FD3-CC3A-4F1E-BBD1-8B14EA7B0B2F}" srcOrd="2" destOrd="0" presId="urn:microsoft.com/office/officeart/2005/8/layout/cycle4"/>
    <dgm:cxn modelId="{59F7ADA0-4DD4-4CDB-AA28-EA68EECE5FDD}" type="presParOf" srcId="{186E7FD3-CC3A-4F1E-BBD1-8B14EA7B0B2F}" destId="{EB17CAE2-2FF0-4DAE-B299-8007359D2977}" srcOrd="0" destOrd="0" presId="urn:microsoft.com/office/officeart/2005/8/layout/cycle4"/>
    <dgm:cxn modelId="{1698D6C4-A095-49D9-9756-14E76D6BF006}" type="presParOf" srcId="{186E7FD3-CC3A-4F1E-BBD1-8B14EA7B0B2F}" destId="{27E637E7-7299-4055-857C-5E1388C6D28C}" srcOrd="1" destOrd="0" presId="urn:microsoft.com/office/officeart/2005/8/layout/cycle4"/>
    <dgm:cxn modelId="{61B52DBD-3514-438F-88A1-9CCDEE137EE4}" type="presParOf" srcId="{D787F81E-0266-463F-B1B5-10F0ADC0BA6A}" destId="{A9BE65C8-2311-4A31-8090-16C44D751C8D}" srcOrd="3" destOrd="0" presId="urn:microsoft.com/office/officeart/2005/8/layout/cycle4"/>
    <dgm:cxn modelId="{23842092-18FE-4644-BF1F-B8630BA7D548}" type="presParOf" srcId="{A9BE65C8-2311-4A31-8090-16C44D751C8D}" destId="{447F3E1D-F479-49AD-BD6A-538531EE5CB5}" srcOrd="0" destOrd="0" presId="urn:microsoft.com/office/officeart/2005/8/layout/cycle4"/>
    <dgm:cxn modelId="{93FDABE6-7D7B-4DFF-9436-19CA709F12CB}" type="presParOf" srcId="{A9BE65C8-2311-4A31-8090-16C44D751C8D}" destId="{2C5F63CE-295C-4F84-8980-005AAF949770}" srcOrd="1" destOrd="0" presId="urn:microsoft.com/office/officeart/2005/8/layout/cycle4"/>
    <dgm:cxn modelId="{D58A8E2D-67E3-47D8-B341-EC4FE495BB9C}" type="presParOf" srcId="{D787F81E-0266-463F-B1B5-10F0ADC0BA6A}" destId="{33964744-BF04-4379-A7FD-351CD4B6B3C2}" srcOrd="4" destOrd="0" presId="urn:microsoft.com/office/officeart/2005/8/layout/cycle4"/>
    <dgm:cxn modelId="{74A04AE5-FFD1-4B4B-962F-15B2A7488E6D}" type="presParOf" srcId="{9974E9E2-0F1A-4DB6-8ACD-9F5D5DDD5467}" destId="{5EFE8841-CC02-4FA5-9055-80F11A39C63F}" srcOrd="1" destOrd="0" presId="urn:microsoft.com/office/officeart/2005/8/layout/cycle4"/>
    <dgm:cxn modelId="{1E4E6E8E-DD6F-42E4-B7B2-6776F42B479B}" type="presParOf" srcId="{5EFE8841-CC02-4FA5-9055-80F11A39C63F}" destId="{693C2E2A-7A78-410B-BA30-EFE24BA767CD}" srcOrd="0" destOrd="0" presId="urn:microsoft.com/office/officeart/2005/8/layout/cycle4"/>
    <dgm:cxn modelId="{D46BDD4A-D874-4F37-A9B4-77284DC1DC86}" type="presParOf" srcId="{5EFE8841-CC02-4FA5-9055-80F11A39C63F}" destId="{1B0D5EFD-BFA7-4CBC-BE72-C2D8B346E20A}" srcOrd="1" destOrd="0" presId="urn:microsoft.com/office/officeart/2005/8/layout/cycle4"/>
    <dgm:cxn modelId="{5DBCF9D6-261D-4780-82B4-B6F3D5133FE5}" type="presParOf" srcId="{5EFE8841-CC02-4FA5-9055-80F11A39C63F}" destId="{48C8C58D-9D0E-4D95-B540-4AB496530C09}" srcOrd="2" destOrd="0" presId="urn:microsoft.com/office/officeart/2005/8/layout/cycle4"/>
    <dgm:cxn modelId="{07FEE999-0390-4A1E-80ED-861A231CE012}" type="presParOf" srcId="{5EFE8841-CC02-4FA5-9055-80F11A39C63F}" destId="{9597E682-CA94-4041-8830-938CEDC90929}" srcOrd="3" destOrd="0" presId="urn:microsoft.com/office/officeart/2005/8/layout/cycle4"/>
    <dgm:cxn modelId="{76E05ECC-3D5E-4433-A5B9-E48FD19C4621}" type="presParOf" srcId="{5EFE8841-CC02-4FA5-9055-80F11A39C63F}" destId="{20813C26-BF83-425B-87F4-69327E97FE5B}" srcOrd="4" destOrd="0" presId="urn:microsoft.com/office/officeart/2005/8/layout/cycle4"/>
    <dgm:cxn modelId="{782EF77B-A344-46D6-A58A-B26682180908}" type="presParOf" srcId="{9974E9E2-0F1A-4DB6-8ACD-9F5D5DDD5467}" destId="{21D2A512-D67E-41AA-AB00-D679A7FEF5DE}" srcOrd="2" destOrd="0" presId="urn:microsoft.com/office/officeart/2005/8/layout/cycle4"/>
    <dgm:cxn modelId="{DDCB0CB0-5CE9-4D5F-B01B-42919017D951}" type="presParOf" srcId="{9974E9E2-0F1A-4DB6-8ACD-9F5D5DDD5467}" destId="{811EE1BB-580A-4834-9564-643F4538D33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7CAE2-2FF0-4DAE-B299-8007359D2977}">
      <dsp:nvSpPr>
        <dsp:cNvPr id="0" name=""/>
        <dsp:cNvSpPr/>
      </dsp:nvSpPr>
      <dsp:spPr>
        <a:xfrm>
          <a:off x="6103554" y="3590848"/>
          <a:ext cx="2608646" cy="168981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973658"/>
              <a:satOff val="39111"/>
              <a:lumOff val="-132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b" anchorCtr="0">
          <a:noAutofit/>
        </a:bodyPr>
        <a:lstStyle/>
        <a:p>
          <a:pPr marL="114300" lvl="1" indent="-114300" algn="l" defTabSz="666750">
            <a:lnSpc>
              <a:spcPct val="150000"/>
            </a:lnSpc>
            <a:spcBef>
              <a:spcPct val="0"/>
            </a:spcBef>
            <a:spcAft>
              <a:spcPct val="15000"/>
            </a:spcAft>
            <a:buChar char="•"/>
          </a:pPr>
          <a:endParaRPr lang="en-US" sz="1500" kern="1200" dirty="0"/>
        </a:p>
        <a:p>
          <a:pPr marL="171450" lvl="1" indent="-171450" algn="r" defTabSz="800100">
            <a:lnSpc>
              <a:spcPct val="150000"/>
            </a:lnSpc>
            <a:spcBef>
              <a:spcPct val="0"/>
            </a:spcBef>
            <a:spcAft>
              <a:spcPct val="15000"/>
            </a:spcAft>
            <a:buChar char="•"/>
          </a:pPr>
          <a:r>
            <a:rPr lang="en-US" sz="1800" kern="1200" dirty="0"/>
            <a:t>Reading material</a:t>
          </a:r>
        </a:p>
        <a:p>
          <a:pPr marL="171450" lvl="1" indent="-171450" algn="r" defTabSz="800100">
            <a:lnSpc>
              <a:spcPct val="150000"/>
            </a:lnSpc>
            <a:spcBef>
              <a:spcPct val="0"/>
            </a:spcBef>
            <a:spcAft>
              <a:spcPct val="15000"/>
            </a:spcAft>
            <a:buChar char="•"/>
          </a:pPr>
          <a:r>
            <a:rPr lang="en-US" sz="1800" kern="1200" dirty="0"/>
            <a:t>Writing summaries</a:t>
          </a:r>
        </a:p>
      </dsp:txBody>
      <dsp:txXfrm>
        <a:off x="6923268" y="4050421"/>
        <a:ext cx="1751812" cy="1193118"/>
      </dsp:txXfrm>
    </dsp:sp>
    <dsp:sp modelId="{447F3E1D-F479-49AD-BD6A-538531EE5CB5}">
      <dsp:nvSpPr>
        <dsp:cNvPr id="0" name=""/>
        <dsp:cNvSpPr/>
      </dsp:nvSpPr>
      <dsp:spPr>
        <a:xfrm>
          <a:off x="1803399" y="3590848"/>
          <a:ext cx="2696531" cy="168981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960488"/>
              <a:satOff val="58666"/>
              <a:lumOff val="-1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b" anchorCtr="0">
          <a:noAutofit/>
        </a:bodyPr>
        <a:lstStyle/>
        <a:p>
          <a:pPr marL="171450" lvl="1" indent="-171450" algn="l" defTabSz="711200">
            <a:lnSpc>
              <a:spcPct val="150000"/>
            </a:lnSpc>
            <a:spcBef>
              <a:spcPct val="0"/>
            </a:spcBef>
            <a:spcAft>
              <a:spcPct val="15000"/>
            </a:spcAft>
            <a:buChar char="•"/>
          </a:pPr>
          <a:r>
            <a:rPr lang="en-US" sz="1600" kern="1200" dirty="0"/>
            <a:t>Experience</a:t>
          </a:r>
        </a:p>
        <a:p>
          <a:pPr marL="171450" lvl="1" indent="-171450" algn="l" defTabSz="711200">
            <a:lnSpc>
              <a:spcPct val="150000"/>
            </a:lnSpc>
            <a:spcBef>
              <a:spcPct val="0"/>
            </a:spcBef>
            <a:spcAft>
              <a:spcPct val="15000"/>
            </a:spcAft>
            <a:buChar char="•"/>
          </a:pPr>
          <a:r>
            <a:rPr lang="en-US" sz="1600" kern="1200" dirty="0"/>
            <a:t>Observation</a:t>
          </a:r>
        </a:p>
        <a:p>
          <a:pPr marL="171450" lvl="1" indent="-171450" algn="l" defTabSz="711200">
            <a:lnSpc>
              <a:spcPct val="150000"/>
            </a:lnSpc>
            <a:spcBef>
              <a:spcPct val="0"/>
            </a:spcBef>
            <a:spcAft>
              <a:spcPct val="15000"/>
            </a:spcAft>
            <a:buChar char="•"/>
          </a:pPr>
          <a:r>
            <a:rPr lang="en-US" sz="1600" kern="1200" dirty="0"/>
            <a:t>Activity</a:t>
          </a:r>
        </a:p>
        <a:p>
          <a:pPr marL="171450" lvl="1" indent="-171450" algn="l" defTabSz="711200">
            <a:lnSpc>
              <a:spcPct val="150000"/>
            </a:lnSpc>
            <a:spcBef>
              <a:spcPct val="0"/>
            </a:spcBef>
            <a:spcAft>
              <a:spcPct val="15000"/>
            </a:spcAft>
            <a:buChar char="•"/>
          </a:pPr>
          <a:r>
            <a:rPr lang="en-US" sz="1600" kern="1200" dirty="0"/>
            <a:t>Experimentation</a:t>
          </a:r>
        </a:p>
      </dsp:txBody>
      <dsp:txXfrm>
        <a:off x="1840519" y="4050421"/>
        <a:ext cx="1813331" cy="1193118"/>
      </dsp:txXfrm>
    </dsp:sp>
    <dsp:sp modelId="{18C1AD87-9207-4DD9-894C-5AD5499D0994}">
      <dsp:nvSpPr>
        <dsp:cNvPr id="0" name=""/>
        <dsp:cNvSpPr/>
      </dsp:nvSpPr>
      <dsp:spPr>
        <a:xfrm>
          <a:off x="6103554" y="0"/>
          <a:ext cx="2608646" cy="168981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986829"/>
              <a:satOff val="19555"/>
              <a:lumOff val="-66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r" defTabSz="800100">
            <a:lnSpc>
              <a:spcPct val="150000"/>
            </a:lnSpc>
            <a:spcBef>
              <a:spcPct val="0"/>
            </a:spcBef>
            <a:spcAft>
              <a:spcPct val="15000"/>
            </a:spcAft>
            <a:buChar char="•"/>
          </a:pPr>
          <a:r>
            <a:rPr lang="en-US" sz="1800" kern="1200" dirty="0"/>
            <a:t>Listening</a:t>
          </a:r>
        </a:p>
        <a:p>
          <a:pPr marL="171450" lvl="1" indent="-171450" algn="r" defTabSz="800100">
            <a:lnSpc>
              <a:spcPct val="150000"/>
            </a:lnSpc>
            <a:spcBef>
              <a:spcPct val="0"/>
            </a:spcBef>
            <a:spcAft>
              <a:spcPct val="15000"/>
            </a:spcAft>
            <a:buChar char="•"/>
          </a:pPr>
          <a:r>
            <a:rPr lang="en-US" sz="1800" kern="1200" dirty="0"/>
            <a:t>Lectures</a:t>
          </a:r>
        </a:p>
        <a:p>
          <a:pPr marL="171450" lvl="1" indent="-171450" algn="r" defTabSz="800100">
            <a:lnSpc>
              <a:spcPct val="150000"/>
            </a:lnSpc>
            <a:spcBef>
              <a:spcPct val="0"/>
            </a:spcBef>
            <a:spcAft>
              <a:spcPct val="15000"/>
            </a:spcAft>
            <a:buChar char="•"/>
          </a:pPr>
          <a:r>
            <a:rPr lang="en-US" sz="1800" kern="1200" dirty="0"/>
            <a:t>Recordings</a:t>
          </a:r>
        </a:p>
      </dsp:txBody>
      <dsp:txXfrm>
        <a:off x="6923268" y="37120"/>
        <a:ext cx="1751812" cy="1193118"/>
      </dsp:txXfrm>
    </dsp:sp>
    <dsp:sp modelId="{6278FB9F-E9DE-475E-B720-A7186A353A7D}">
      <dsp:nvSpPr>
        <dsp:cNvPr id="0" name=""/>
        <dsp:cNvSpPr/>
      </dsp:nvSpPr>
      <dsp:spPr>
        <a:xfrm>
          <a:off x="1847342" y="0"/>
          <a:ext cx="2608646" cy="168981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150000"/>
            </a:lnSpc>
            <a:spcBef>
              <a:spcPct val="0"/>
            </a:spcBef>
            <a:spcAft>
              <a:spcPct val="15000"/>
            </a:spcAft>
            <a:buChar char="•"/>
          </a:pPr>
          <a:r>
            <a:rPr lang="en-US" sz="1800" kern="1200" dirty="0"/>
            <a:t>Pictures</a:t>
          </a:r>
        </a:p>
        <a:p>
          <a:pPr marL="171450" lvl="1" indent="-171450" algn="l" defTabSz="800100">
            <a:lnSpc>
              <a:spcPct val="150000"/>
            </a:lnSpc>
            <a:spcBef>
              <a:spcPct val="0"/>
            </a:spcBef>
            <a:spcAft>
              <a:spcPct val="15000"/>
            </a:spcAft>
            <a:buChar char="•"/>
          </a:pPr>
          <a:r>
            <a:rPr lang="en-US" sz="1800" kern="1200" dirty="0"/>
            <a:t>Diagrams</a:t>
          </a:r>
        </a:p>
        <a:p>
          <a:pPr marL="171450" lvl="1" indent="-171450" algn="l" defTabSz="800100">
            <a:lnSpc>
              <a:spcPct val="150000"/>
            </a:lnSpc>
            <a:spcBef>
              <a:spcPct val="0"/>
            </a:spcBef>
            <a:spcAft>
              <a:spcPct val="15000"/>
            </a:spcAft>
            <a:buChar char="•"/>
          </a:pPr>
          <a:r>
            <a:rPr lang="en-US" sz="1800" kern="1200" dirty="0"/>
            <a:t>Illustrations</a:t>
          </a:r>
        </a:p>
      </dsp:txBody>
      <dsp:txXfrm>
        <a:off x="1884462" y="37120"/>
        <a:ext cx="1751812" cy="1193118"/>
      </dsp:txXfrm>
    </dsp:sp>
    <dsp:sp modelId="{693C2E2A-7A78-410B-BA30-EFE24BA767CD}">
      <dsp:nvSpPr>
        <dsp:cNvPr id="0" name=""/>
        <dsp:cNvSpPr/>
      </dsp:nvSpPr>
      <dsp:spPr>
        <a:xfrm>
          <a:off x="2918467" y="300997"/>
          <a:ext cx="2286525" cy="2286525"/>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Visual</a:t>
          </a:r>
        </a:p>
      </dsp:txBody>
      <dsp:txXfrm>
        <a:off x="3588175" y="970705"/>
        <a:ext cx="1616817" cy="1616817"/>
      </dsp:txXfrm>
    </dsp:sp>
    <dsp:sp modelId="{1B0D5EFD-BFA7-4CBC-BE72-C2D8B346E20A}">
      <dsp:nvSpPr>
        <dsp:cNvPr id="0" name=""/>
        <dsp:cNvSpPr/>
      </dsp:nvSpPr>
      <dsp:spPr>
        <a:xfrm rot="5400000">
          <a:off x="5310606" y="300997"/>
          <a:ext cx="2286525" cy="2286525"/>
        </a:xfrm>
        <a:prstGeom prst="pieWedge">
          <a:avLst/>
        </a:prstGeom>
        <a:solidFill>
          <a:schemeClr val="accent5">
            <a:hueOff val="-2986829"/>
            <a:satOff val="19555"/>
            <a:lumOff val="-6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Auditory</a:t>
          </a:r>
        </a:p>
      </dsp:txBody>
      <dsp:txXfrm rot="-5400000">
        <a:off x="5310606" y="970705"/>
        <a:ext cx="1616817" cy="1616817"/>
      </dsp:txXfrm>
    </dsp:sp>
    <dsp:sp modelId="{48C8C58D-9D0E-4D95-B540-4AB496530C09}">
      <dsp:nvSpPr>
        <dsp:cNvPr id="0" name=""/>
        <dsp:cNvSpPr/>
      </dsp:nvSpPr>
      <dsp:spPr>
        <a:xfrm rot="10800000">
          <a:off x="5310606" y="2693136"/>
          <a:ext cx="2286525" cy="2286525"/>
        </a:xfrm>
        <a:prstGeom prst="pieWedge">
          <a:avLst/>
        </a:prstGeom>
        <a:solidFill>
          <a:schemeClr val="accent5">
            <a:hueOff val="-5973658"/>
            <a:satOff val="39111"/>
            <a:lumOff val="-1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Read/ Write</a:t>
          </a:r>
        </a:p>
      </dsp:txBody>
      <dsp:txXfrm rot="10800000">
        <a:off x="5310606" y="2693136"/>
        <a:ext cx="1616817" cy="1616817"/>
      </dsp:txXfrm>
    </dsp:sp>
    <dsp:sp modelId="{9597E682-CA94-4041-8830-938CEDC90929}">
      <dsp:nvSpPr>
        <dsp:cNvPr id="0" name=""/>
        <dsp:cNvSpPr/>
      </dsp:nvSpPr>
      <dsp:spPr>
        <a:xfrm rot="16200000">
          <a:off x="2918467" y="2693136"/>
          <a:ext cx="2286525" cy="2286525"/>
        </a:xfrm>
        <a:prstGeom prst="pieWedge">
          <a:avLst/>
        </a:prstGeom>
        <a:solidFill>
          <a:schemeClr val="accent5">
            <a:hueOff val="-8960488"/>
            <a:satOff val="58666"/>
            <a:lumOff val="-1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endParaRPr>
        </a:p>
      </dsp:txBody>
      <dsp:txXfrm rot="5400000">
        <a:off x="3588175" y="2693136"/>
        <a:ext cx="1616817" cy="1616817"/>
      </dsp:txXfrm>
    </dsp:sp>
    <dsp:sp modelId="{21D2A512-D67E-41AA-AB00-D679A7FEF5DE}">
      <dsp:nvSpPr>
        <dsp:cNvPr id="0" name=""/>
        <dsp:cNvSpPr/>
      </dsp:nvSpPr>
      <dsp:spPr>
        <a:xfrm>
          <a:off x="4863070" y="2165070"/>
          <a:ext cx="789458" cy="686485"/>
        </a:xfrm>
        <a:prstGeom prst="flowChartConnector">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1EE1BB-580A-4834-9564-643F4538D33F}">
      <dsp:nvSpPr>
        <dsp:cNvPr id="0" name=""/>
        <dsp:cNvSpPr/>
      </dsp:nvSpPr>
      <dsp:spPr>
        <a:xfrm rot="10800000">
          <a:off x="4644386" y="1986783"/>
          <a:ext cx="1226826" cy="1022486"/>
        </a:xfrm>
        <a:prstGeom prst="flowChartConnector">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974B2127-D2E8-1F47-8821-E5145926C81F}" type="datetimeFigureOut">
              <a:rPr lang="en-US" smtClean="0"/>
              <a:t>4/11/2023</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91D87FD1-716D-6A4C-ABAE-89C83AD9157F}" type="slidenum">
              <a:rPr lang="en-US" smtClean="0"/>
              <a:t>‹#›</a:t>
            </a:fld>
            <a:endParaRPr lang="en-US"/>
          </a:p>
        </p:txBody>
      </p:sp>
    </p:spTree>
    <p:extLst>
      <p:ext uri="{BB962C8B-B14F-4D97-AF65-F5344CB8AC3E}">
        <p14:creationId xmlns:p14="http://schemas.microsoft.com/office/powerpoint/2010/main" val="186194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88FCDE9D-C619-E845-B532-81956021FE4E}" type="datetimeFigureOut">
              <a:rPr lang="en-US" smtClean="0"/>
              <a:t>4/11/2023</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5E1B7EF0-148D-B042-AF3A-A0484078F544}" type="slidenum">
              <a:rPr lang="en-US" smtClean="0"/>
              <a:t>‹#›</a:t>
            </a:fld>
            <a:endParaRPr lang="en-US"/>
          </a:p>
        </p:txBody>
      </p:sp>
    </p:spTree>
    <p:extLst>
      <p:ext uri="{BB962C8B-B14F-4D97-AF65-F5344CB8AC3E}">
        <p14:creationId xmlns:p14="http://schemas.microsoft.com/office/powerpoint/2010/main" val="5332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1B7EF0-148D-B042-AF3A-A0484078F544}" type="slidenum">
              <a:rPr lang="en-US" smtClean="0"/>
              <a:t>1</a:t>
            </a:fld>
            <a:endParaRPr lang="en-US"/>
          </a:p>
        </p:txBody>
      </p:sp>
    </p:spTree>
    <p:extLst>
      <p:ext uri="{BB962C8B-B14F-4D97-AF65-F5344CB8AC3E}">
        <p14:creationId xmlns:p14="http://schemas.microsoft.com/office/powerpoint/2010/main" val="2910446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Which teacher did you learn the most from, or which teacher had the biggest influence on you? </a:t>
            </a:r>
          </a:p>
          <a:p>
            <a:endParaRPr lang="en-US" baseline="0" dirty="0"/>
          </a:p>
          <a:p>
            <a:r>
              <a:rPr lang="en-US" baseline="0" dirty="0"/>
              <a:t>{Review bullet points on slide]</a:t>
            </a:r>
          </a:p>
          <a:p>
            <a:endParaRPr lang="en-US" baseline="0" dirty="0"/>
          </a:p>
          <a:p>
            <a:r>
              <a:rPr lang="en-US" b="1" baseline="0" dirty="0"/>
              <a:t>Ask: </a:t>
            </a:r>
            <a:r>
              <a:rPr lang="en-US" b="0" baseline="0" dirty="0"/>
              <a:t>Do you have someone in mind?</a:t>
            </a:r>
            <a:endParaRPr lang="en-US" b="1"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baseline="0" dirty="0"/>
              <a:t>Instructor Note: </a:t>
            </a:r>
            <a:r>
              <a:rPr lang="en-US" i="1" baseline="0" dirty="0"/>
              <a:t>Allow a few minutes for participants to pair up and discuss their responses.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Ask: </a:t>
            </a:r>
            <a:r>
              <a:rPr lang="en-US" b="0" baseline="0" dirty="0"/>
              <a:t>Does anyone want to share about the teacher they learned the most from, or who was most influential for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Perhaps your favorite teacher and the teacher you learned the most from were the same person. Maybe they were different people. Maybe they had similar characteristics. Sometimes the teachers you learn the most from are not your favorites. </a:t>
            </a:r>
          </a:p>
          <a:p>
            <a:endParaRPr lang="en-US" baseline="0" dirty="0"/>
          </a:p>
          <a:p>
            <a:r>
              <a:rPr lang="en-US" baseline="0" dirty="0"/>
              <a:t>Phrasing this question differently and asking about a teacher you disliked probably would have produced a strong, negative reaction. You may have remembered some negative emotional connection, a time when you did not feel valued or respected, or maybe even an instance when the teacher made you feel stupid. </a:t>
            </a:r>
          </a:p>
          <a:p>
            <a:endParaRPr lang="en-US" baseline="0" dirty="0"/>
          </a:p>
          <a:p>
            <a:r>
              <a:rPr lang="en-US" baseline="0" dirty="0"/>
              <a:t>As we proceed in discussing learning styles and some specific principles of adult learning, I think you will see that the core of being effective as a teacher – whether its formal instruction or not, or even if you are a teen teaching a younger child – is respect.</a:t>
            </a:r>
          </a:p>
        </p:txBody>
      </p:sp>
      <p:sp>
        <p:nvSpPr>
          <p:cNvPr id="4" name="Slide Number Placeholder 3"/>
          <p:cNvSpPr>
            <a:spLocks noGrp="1"/>
          </p:cNvSpPr>
          <p:nvPr>
            <p:ph type="sldNum" sz="quarter" idx="10"/>
          </p:nvPr>
        </p:nvSpPr>
        <p:spPr/>
        <p:txBody>
          <a:bodyPr/>
          <a:lstStyle/>
          <a:p>
            <a:fld id="{5E1B7EF0-148D-B042-AF3A-A0484078F544}" type="slidenum">
              <a:rPr lang="en-US" smtClean="0"/>
              <a:t>10</a:t>
            </a:fld>
            <a:endParaRPr lang="en-US"/>
          </a:p>
        </p:txBody>
      </p:sp>
    </p:spTree>
    <p:extLst>
      <p:ext uri="{BB962C8B-B14F-4D97-AF65-F5344CB8AC3E}">
        <p14:creationId xmlns:p14="http://schemas.microsoft.com/office/powerpoint/2010/main" val="90152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probably heard of learning</a:t>
            </a:r>
            <a:r>
              <a:rPr lang="en-US" baseline="0" dirty="0"/>
              <a:t> styles. You may have been told by a teacher, or determined for yourself, that you prefer some teaching techniques over others.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Think about this: When asking for directions, do you prefer to be told where to go or to have a map sketched for you? Or maybe you prefer to use</a:t>
            </a:r>
            <a:r>
              <a:rPr lang="en-US" sz="1200" b="0" i="0" kern="1200" baseline="0" dirty="0">
                <a:solidFill>
                  <a:schemeClr val="tx1"/>
                </a:solidFill>
                <a:effectLst/>
                <a:latin typeface="+mn-lt"/>
                <a:ea typeface="+mn-ea"/>
                <a:cs typeface="+mn-cs"/>
              </a:rPr>
              <a:t> the mapping app on your phone. Your preference may be linked to your learning style.  </a:t>
            </a:r>
            <a:r>
              <a:rPr lang="en-US" dirty="0"/>
              <a:t>It’s likely that the</a:t>
            </a:r>
            <a:r>
              <a:rPr lang="en-US" baseline="0" dirty="0"/>
              <a:t> teacher you recall as “the best teacher ever” or your favorite teacher taught to your learning style or to your personal learning preferences.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Four learning styles were highlighted in one model called VARK. They are visual, auditory, reading (and/or writing) and kinesthetic. </a:t>
            </a:r>
          </a:p>
        </p:txBody>
      </p:sp>
      <p:sp>
        <p:nvSpPr>
          <p:cNvPr id="4" name="Slide Number Placeholder 3"/>
          <p:cNvSpPr>
            <a:spLocks noGrp="1"/>
          </p:cNvSpPr>
          <p:nvPr>
            <p:ph type="sldNum" sz="quarter" idx="10"/>
          </p:nvPr>
        </p:nvSpPr>
        <p:spPr/>
        <p:txBody>
          <a:bodyPr/>
          <a:lstStyle/>
          <a:p>
            <a:fld id="{5E1B7EF0-148D-B042-AF3A-A0484078F544}" type="slidenum">
              <a:rPr lang="en-US" smtClean="0"/>
              <a:t>11</a:t>
            </a:fld>
            <a:endParaRPr lang="en-US"/>
          </a:p>
        </p:txBody>
      </p:sp>
    </p:spTree>
    <p:extLst>
      <p:ext uri="{BB962C8B-B14F-4D97-AF65-F5344CB8AC3E}">
        <p14:creationId xmlns:p14="http://schemas.microsoft.com/office/powerpoint/2010/main" val="254101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“learning styles” concept has been around for a while. But the theory that people learn better when instruction is tailored to their learning style has recently been questioned by several published studies. These studies concluded that while people do have preferences for information presented in a particular format, which may be influenced by personality, there is no connection between this preference and actual learning. </a:t>
            </a:r>
          </a:p>
          <a:p>
            <a:endParaRPr lang="en-US" baseline="0" dirty="0"/>
          </a:p>
          <a:p>
            <a:r>
              <a:rPr lang="en-US" baseline="0" dirty="0"/>
              <a:t>Again: In research studies, </a:t>
            </a:r>
            <a:r>
              <a:rPr lang="en-US" u="sng" baseline="0" dirty="0"/>
              <a:t>people did not learn better when instruction was matched to their learning style</a:t>
            </a:r>
            <a:r>
              <a:rPr lang="en-US" baseline="0" dirty="0"/>
              <a:t>. It had no bearing on how well people learned.  </a:t>
            </a:r>
          </a:p>
          <a:p>
            <a:endParaRPr lang="en-US" baseline="0" dirty="0"/>
          </a:p>
          <a:p>
            <a:r>
              <a:rPr lang="en-US" baseline="0" dirty="0"/>
              <a:t>If you think about it, you probably aren’t one type of learner exclusively. I bet some information is better received visually, while other types of information are more effective using a hands-on or kinesthetic approach. For example, if one wanted to learn a needle art, like knitting or crochet, in past decades he or she would go to a store and purchase a printed booklet with pictures and instructions. Today, YouTube is filled with tutorials on how to knit and crochet. Some people find they need a combination of resources – maybe both a printed instruction book AND video tutorials. The printed book would address the visual and reading learning styles. The online video would address visual and auditory styles. And trying to knit or crochet while watching the video hits on the kinesthetic style. </a:t>
            </a:r>
          </a:p>
          <a:p>
            <a:endParaRPr lang="en-US" baseline="0" dirty="0"/>
          </a:p>
          <a:p>
            <a:r>
              <a:rPr lang="en-US" baseline="0" dirty="0"/>
              <a:t>Despite the studies suggesting learning styles don’t impact learning outcomes, the idea that people are happier when instruction matches their preferences is relevant for community education. After all, we want people to feel their needs have been met. So the take home message here is not that learning styles do not matter. The core message is that everyone benefits when a variety of teaching techniques are used. </a:t>
            </a:r>
          </a:p>
          <a:p>
            <a:r>
              <a:rPr lang="en-US" baseline="0" dirty="0"/>
              <a:t> </a:t>
            </a:r>
          </a:p>
          <a:p>
            <a:r>
              <a:rPr lang="en-US" baseline="0" dirty="0"/>
              <a:t>Now, let’s look at each of the four learning styles individually. </a:t>
            </a:r>
          </a:p>
          <a:p>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12</a:t>
            </a:fld>
            <a:endParaRPr lang="en-US"/>
          </a:p>
        </p:txBody>
      </p:sp>
    </p:spTree>
    <p:extLst>
      <p:ext uri="{BB962C8B-B14F-4D97-AF65-F5344CB8AC3E}">
        <p14:creationId xmlns:p14="http://schemas.microsoft.com/office/powerpoint/2010/main" val="12957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13</a:t>
            </a:fld>
            <a:endParaRPr lang="en-US"/>
          </a:p>
        </p:txBody>
      </p:sp>
    </p:spTree>
    <p:extLst>
      <p:ext uri="{BB962C8B-B14F-4D97-AF65-F5344CB8AC3E}">
        <p14:creationId xmlns:p14="http://schemas.microsoft.com/office/powerpoint/2010/main" val="384343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10"/>
          </p:nvPr>
        </p:nvSpPr>
        <p:spPr/>
        <p:txBody>
          <a:bodyPr/>
          <a:lstStyle/>
          <a:p>
            <a:fld id="{5E1B7EF0-148D-B042-AF3A-A0484078F544}" type="slidenum">
              <a:rPr lang="en-US" smtClean="0"/>
              <a:t>14</a:t>
            </a:fld>
            <a:endParaRPr lang="en-US"/>
          </a:p>
        </p:txBody>
      </p:sp>
    </p:spTree>
    <p:extLst>
      <p:ext uri="{BB962C8B-B14F-4D97-AF65-F5344CB8AC3E}">
        <p14:creationId xmlns:p14="http://schemas.microsoft.com/office/powerpoint/2010/main" val="3896122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i="1" dirty="0"/>
              <a:t>Instructor Note: </a:t>
            </a:r>
            <a:r>
              <a:rPr lang="en-US" i="1" dirty="0"/>
              <a:t>Read slide. </a:t>
            </a:r>
          </a:p>
          <a:p>
            <a:endParaRPr lang="en-US" dirty="0"/>
          </a:p>
          <a:p>
            <a:pPr defTabSz="924916">
              <a:defRPr/>
            </a:pPr>
            <a:r>
              <a:rPr lang="en-US" dirty="0"/>
              <a:t>Reading and writing in all forms – internet, manuals, quotations. </a:t>
            </a:r>
          </a:p>
          <a:p>
            <a:endParaRPr lang="en-US" dirty="0"/>
          </a:p>
          <a:p>
            <a:r>
              <a:rPr lang="en-US" baseline="0" dirty="0"/>
              <a:t>A person with a visual learning preference might prefer to have images or artwork displayed on their walls. </a:t>
            </a:r>
          </a:p>
          <a:p>
            <a:endParaRPr lang="en-US" baseline="0" dirty="0"/>
          </a:p>
          <a:p>
            <a:r>
              <a:rPr lang="en-US" baseline="0" dirty="0"/>
              <a:t>In contrast, a person with the read/write preference might prefer to decorate with quotes – phrases or words meant to inspire.</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15</a:t>
            </a:fld>
            <a:endParaRPr lang="en-US"/>
          </a:p>
        </p:txBody>
      </p:sp>
    </p:spTree>
    <p:extLst>
      <p:ext uri="{BB962C8B-B14F-4D97-AF65-F5344CB8AC3E}">
        <p14:creationId xmlns:p14="http://schemas.microsoft.com/office/powerpoint/2010/main" val="4120475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Instructor Note: </a:t>
            </a:r>
            <a:r>
              <a:rPr lang="en-US" i="1" dirty="0"/>
              <a:t>Read slide. </a:t>
            </a:r>
            <a:endParaRPr lang="en-US" dirty="0"/>
          </a:p>
          <a:p>
            <a:endParaRPr lang="en-US" dirty="0"/>
          </a:p>
          <a:p>
            <a:r>
              <a:rPr lang="en-US" dirty="0"/>
              <a:t>Next we will move</a:t>
            </a:r>
            <a:r>
              <a:rPr lang="en-US" baseline="0" dirty="0"/>
              <a:t> to the 6 principles of adult learning. If you’re a youth participant, you might see how some of these principles apply to you, also. The closer you are to being an adult, the more you might see yourself reflected.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16</a:t>
            </a:fld>
            <a:endParaRPr lang="en-US"/>
          </a:p>
        </p:txBody>
      </p:sp>
    </p:spTree>
    <p:extLst>
      <p:ext uri="{BB962C8B-B14F-4D97-AF65-F5344CB8AC3E}">
        <p14:creationId xmlns:p14="http://schemas.microsoft.com/office/powerpoint/2010/main" val="3941704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p>
          <a:p>
            <a:endParaRPr lang="en-US" baseline="0" dirty="0"/>
          </a:p>
          <a:p>
            <a:r>
              <a:rPr lang="en-US" baseline="0" dirty="0"/>
              <a:t>Let’s discuss each principle in more detail.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17</a:t>
            </a:fld>
            <a:endParaRPr lang="en-US"/>
          </a:p>
        </p:txBody>
      </p:sp>
    </p:spTree>
    <p:extLst>
      <p:ext uri="{BB962C8B-B14F-4D97-AF65-F5344CB8AC3E}">
        <p14:creationId xmlns:p14="http://schemas.microsoft.com/office/powerpoint/2010/main" val="4008836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Adults are internally</a:t>
            </a:r>
            <a:r>
              <a:rPr lang="en-US" sz="1200" baseline="0" dirty="0"/>
              <a:t> motivated, autonomous and self-directed. They need to be free to direct themselves. </a:t>
            </a:r>
          </a:p>
          <a:p>
            <a:endParaRPr lang="en-US" sz="1200" baseline="0" dirty="0"/>
          </a:p>
          <a:p>
            <a:r>
              <a:rPr lang="en-US" sz="1200" baseline="0" dirty="0"/>
              <a:t>For adult learners, motivation is produced by the participant themselves. A facilitator cannot motivate an unmotivated participant. We CAN, however, encourage the learner and create conditions to nurture the motivation that already exists. </a:t>
            </a:r>
          </a:p>
          <a:p>
            <a:endParaRPr lang="en-US" sz="1200" baseline="0" dirty="0"/>
          </a:p>
          <a:p>
            <a:r>
              <a:rPr lang="en-US" sz="1200" baseline="0" dirty="0"/>
              <a:t>Adults want to drive their own learning. They want to be active participants in the learning process, although those with more negative experiences in formal educational settings (like schools) may need some extra help to feel confident in doing so. Validate people where they are. Help them feel comfortable. </a:t>
            </a:r>
          </a:p>
          <a:p>
            <a:endParaRPr lang="en-US" sz="1200" baseline="0" dirty="0"/>
          </a:p>
          <a:p>
            <a:r>
              <a:rPr lang="en-US" sz="1200" baseline="0" dirty="0"/>
              <a:t>Adults learn best if they are involved in choosing content and activities, even assessment options. Participants should be partners in the learning process, not pupils. Skilled instructors view themselves as co-learners WITH participants, not teachers OF participants. </a:t>
            </a:r>
          </a:p>
          <a:p>
            <a:endParaRPr lang="en-US" sz="1200" baseline="0" dirty="0"/>
          </a:p>
          <a:p>
            <a:r>
              <a:rPr lang="en-US" sz="1200" baseline="0" dirty="0"/>
              <a:t>Ask them their opinions on content or topics. Structure work so they can pursue projects that align with their interests. </a:t>
            </a:r>
          </a:p>
          <a:p>
            <a:endParaRPr lang="en-US" sz="1200" baseline="0" dirty="0"/>
          </a:p>
          <a:p>
            <a:r>
              <a:rPr lang="en-US" sz="1200" baseline="0" dirty="0"/>
              <a:t>Adults have a need to take responsibility. Instructors should be sure they act as facilitators, not the “expert up in front,” and allow participants to discover knowledge on their own instead of feeding them facts. </a:t>
            </a:r>
          </a:p>
          <a:p>
            <a:endParaRPr lang="en-US" sz="1200" baseline="0" dirty="0"/>
          </a:p>
          <a:p>
            <a:r>
              <a:rPr lang="en-US" sz="1200" baseline="0" dirty="0"/>
              <a:t>Finally, adults need to know how their involvement in the activity – whether it is a class, workshop, or field day – will help them reach their goals.  </a:t>
            </a:r>
            <a:endParaRPr lang="en-US" sz="1200" dirty="0"/>
          </a:p>
        </p:txBody>
      </p:sp>
      <p:sp>
        <p:nvSpPr>
          <p:cNvPr id="4" name="Slide Number Placeholder 3"/>
          <p:cNvSpPr>
            <a:spLocks noGrp="1"/>
          </p:cNvSpPr>
          <p:nvPr>
            <p:ph type="sldNum" sz="quarter" idx="5"/>
          </p:nvPr>
        </p:nvSpPr>
        <p:spPr/>
        <p:txBody>
          <a:bodyPr/>
          <a:lstStyle/>
          <a:p>
            <a:fld id="{5E1B7EF0-148D-B042-AF3A-A0484078F544}" type="slidenum">
              <a:rPr lang="en-US" smtClean="0"/>
              <a:t>18</a:t>
            </a:fld>
            <a:endParaRPr lang="en-US"/>
          </a:p>
        </p:txBody>
      </p:sp>
    </p:spTree>
    <p:extLst>
      <p:ext uri="{BB962C8B-B14F-4D97-AF65-F5344CB8AC3E}">
        <p14:creationId xmlns:p14="http://schemas.microsoft.com/office/powerpoint/2010/main" val="3876084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Adults</a:t>
            </a:r>
            <a:r>
              <a:rPr lang="en-US" baseline="0" dirty="0"/>
              <a:t> have accumulated a foundation of life experiences and knowledge. Their life experiences may contribute as much, or more, to their knowledge as formal education. Their experience should be valued and respected. </a:t>
            </a:r>
          </a:p>
          <a:p>
            <a:endParaRPr lang="en-US" baseline="0" dirty="0"/>
          </a:p>
          <a:p>
            <a:r>
              <a:rPr lang="en-US" baseline="0" dirty="0"/>
              <a:t>Life experience comes from their upbringing, family responsibility, previous education, and work experience, among other things. </a:t>
            </a:r>
          </a:p>
          <a:p>
            <a:endParaRPr lang="en-US" baseline="0" dirty="0"/>
          </a:p>
          <a:p>
            <a:r>
              <a:rPr lang="en-US" baseline="0" dirty="0"/>
              <a:t>Importantly, adults need to connect their learning with their life experience, to connect new ideas with existing knowledge. </a:t>
            </a:r>
          </a:p>
          <a:p>
            <a:endParaRPr lang="en-US" baseline="0" dirty="0"/>
          </a:p>
          <a:p>
            <a:r>
              <a:rPr lang="en-US" baseline="0" dirty="0"/>
              <a:t>To create context for this connection, instructors should draw out participants experience. Create space for them to talk about knowledge relevant to the topic. </a:t>
            </a:r>
          </a:p>
          <a:p>
            <a:endParaRPr lang="en-US" baseline="0" dirty="0"/>
          </a:p>
          <a:p>
            <a:r>
              <a:rPr lang="en-US" dirty="0"/>
              <a:t>An important caution: Adults may reject prescriptions by others for their learning, especially when what is prescribed is viewed as an attack on what they are presently doing. </a:t>
            </a:r>
          </a:p>
          <a:p>
            <a:endParaRPr lang="en-US" dirty="0"/>
          </a:p>
          <a:p>
            <a:r>
              <a:rPr lang="en-US" dirty="0"/>
              <a:t>No one likes to be told what to do, right? So prescriptive language, “musts,” etc. may not be most productive for an instructor to use. </a:t>
            </a:r>
          </a:p>
          <a:p>
            <a:endParaRPr lang="en-US" dirty="0"/>
          </a:p>
          <a:p>
            <a:r>
              <a:rPr lang="en-US" dirty="0"/>
              <a:t>Participants may learn best from shared experiences of others. So make sure there is time for discussion. Adults also prefer social interaction, and social support can be generated if instructors provide opportunities for groups to bond. Sometimes this means allowing extra time for side conversations, and definitely means breaks need to be scheduled. </a:t>
            </a:r>
          </a:p>
          <a:p>
            <a:endParaRPr lang="en-US" dirty="0"/>
          </a:p>
          <a:p>
            <a:r>
              <a:rPr lang="en-US" dirty="0"/>
              <a:t>Adults like speaking to one another, not just listening to the sound of the instructor’s voice. So make sure some group activities and discussion are included in session plans. </a:t>
            </a:r>
          </a:p>
        </p:txBody>
      </p:sp>
      <p:sp>
        <p:nvSpPr>
          <p:cNvPr id="4" name="Slide Number Placeholder 3"/>
          <p:cNvSpPr>
            <a:spLocks noGrp="1"/>
          </p:cNvSpPr>
          <p:nvPr>
            <p:ph type="sldNum" sz="quarter" idx="5"/>
          </p:nvPr>
        </p:nvSpPr>
        <p:spPr/>
        <p:txBody>
          <a:bodyPr/>
          <a:lstStyle/>
          <a:p>
            <a:fld id="{5E1B7EF0-148D-B042-AF3A-A0484078F544}" type="slidenum">
              <a:rPr lang="en-US" smtClean="0"/>
              <a:t>19</a:t>
            </a:fld>
            <a:endParaRPr lang="en-US"/>
          </a:p>
        </p:txBody>
      </p:sp>
    </p:spTree>
    <p:extLst>
      <p:ext uri="{BB962C8B-B14F-4D97-AF65-F5344CB8AC3E}">
        <p14:creationId xmlns:p14="http://schemas.microsoft.com/office/powerpoint/2010/main" val="294935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Adults learn differently from children.</a:t>
            </a:r>
            <a:r>
              <a:rPr lang="en-US" baseline="0" dirty="0"/>
              <a:t> As a volunteer engaged in teaching others, you will need strategies to address adult learners’ unique needs, life experiences and preferences. </a:t>
            </a:r>
          </a:p>
          <a:p>
            <a:endParaRPr lang="en-US" baseline="0" dirty="0"/>
          </a:p>
          <a:p>
            <a:r>
              <a:rPr lang="en-US" baseline="0" dirty="0"/>
              <a:t>In this module on principles of adult learning, you will learn: </a:t>
            </a:r>
          </a:p>
          <a:p>
            <a:r>
              <a:rPr lang="en-US" baseline="0" dirty="0"/>
              <a:t>Learning Styles</a:t>
            </a:r>
          </a:p>
          <a:p>
            <a:r>
              <a:rPr lang="en-US" baseline="0" dirty="0"/>
              <a:t>Principles of Adult Learning Theory</a:t>
            </a:r>
          </a:p>
          <a:p>
            <a:r>
              <a:rPr lang="en-US" baseline="0" dirty="0"/>
              <a:t>And strategies for working with adult learners in Well Connected Communities.</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a:t>
            </a:fld>
            <a:endParaRPr lang="en-US"/>
          </a:p>
        </p:txBody>
      </p:sp>
    </p:spTree>
    <p:extLst>
      <p:ext uri="{BB962C8B-B14F-4D97-AF65-F5344CB8AC3E}">
        <p14:creationId xmlns:p14="http://schemas.microsoft.com/office/powerpoint/2010/main" val="275236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Adults are goal-oriented. When they sign up for a program, workshop, or activity, they usually know what goal they want to attain. It may be they want to learn</a:t>
            </a:r>
            <a:r>
              <a:rPr lang="en-US" baseline="0" dirty="0"/>
              <a:t> more about gardening, how to improve their health, or increase understanding of how to practice mindfulness. </a:t>
            </a:r>
            <a:endParaRPr lang="en-US" dirty="0"/>
          </a:p>
          <a:p>
            <a:endParaRPr lang="en-US" dirty="0"/>
          </a:p>
          <a:p>
            <a:r>
              <a:rPr lang="en-US" dirty="0"/>
              <a:t>Adults appreciate a program that</a:t>
            </a:r>
            <a:r>
              <a:rPr lang="en-US" baseline="0" dirty="0"/>
              <a:t> is organized and has clearly defined elements. People need to see how the educational program will help them reach their goals, so this needs to be very clear from the outset. Providing adult learners with session plans and agendas up front will help accomplish this. </a:t>
            </a:r>
            <a:endParaRPr lang="en-US" dirty="0"/>
          </a:p>
          <a:p>
            <a:endParaRPr lang="en-US" dirty="0"/>
          </a:p>
          <a:p>
            <a:r>
              <a:rPr lang="en-US" dirty="0"/>
              <a:t>They need to see the results of their efforts and</a:t>
            </a:r>
            <a:r>
              <a:rPr lang="en-US" baseline="0" dirty="0"/>
              <a:t> have accurate but constructive feedback about progress.  </a:t>
            </a:r>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20</a:t>
            </a:fld>
            <a:endParaRPr lang="en-US"/>
          </a:p>
        </p:txBody>
      </p:sp>
    </p:spTree>
    <p:extLst>
      <p:ext uri="{BB962C8B-B14F-4D97-AF65-F5344CB8AC3E}">
        <p14:creationId xmlns:p14="http://schemas.microsoft.com/office/powerpoint/2010/main" val="3557330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Adults need to know</a:t>
            </a:r>
            <a:r>
              <a:rPr lang="en-US" baseline="0" dirty="0"/>
              <a:t> why they are learning something and how it will help them reach their goals. They learn best when the subject or topic is of immediate use – something practical they can apply. They need to perceive the content as useful and relevant to their lives. </a:t>
            </a:r>
          </a:p>
          <a:p>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21</a:t>
            </a:fld>
            <a:endParaRPr lang="en-US"/>
          </a:p>
        </p:txBody>
      </p:sp>
    </p:spTree>
    <p:extLst>
      <p:ext uri="{BB962C8B-B14F-4D97-AF65-F5344CB8AC3E}">
        <p14:creationId xmlns:p14="http://schemas.microsoft.com/office/powerpoint/2010/main" val="163814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22</a:t>
            </a:fld>
            <a:endParaRPr lang="en-US"/>
          </a:p>
        </p:txBody>
      </p:sp>
    </p:spTree>
    <p:extLst>
      <p:ext uri="{BB962C8B-B14F-4D97-AF65-F5344CB8AC3E}">
        <p14:creationId xmlns:p14="http://schemas.microsoft.com/office/powerpoint/2010/main" val="1288543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adult learners expect respect. Doesn’t everyone?</a:t>
            </a:r>
            <a:r>
              <a:rPr lang="en-US" baseline="0" dirty="0"/>
              <a:t> </a:t>
            </a:r>
          </a:p>
          <a:p>
            <a:endParaRPr lang="en-US" baseline="0" dirty="0"/>
          </a:p>
          <a:p>
            <a:r>
              <a:rPr lang="en-US" baseline="0" dirty="0"/>
              <a:t>How well do you learn in an environment where you don’t feel valued and respected? This aspect is critical for adults and children. All humans. </a:t>
            </a:r>
          </a:p>
          <a:p>
            <a:endParaRPr lang="en-US" baseline="0" dirty="0"/>
          </a:p>
          <a:p>
            <a:r>
              <a:rPr lang="en-US" baseline="0" dirty="0"/>
              <a:t>To learn best, there needs to be a sense of trust between the instructor and participant. Part of establishing this trust is for the instructor to acknowledge the wealth of experiences people bring to a learning environment. Not only acknowledging, but valuing. </a:t>
            </a:r>
          </a:p>
          <a:p>
            <a:endParaRPr lang="en-US" baseline="0" dirty="0"/>
          </a:p>
          <a:p>
            <a:r>
              <a:rPr lang="en-US" baseline="0" dirty="0"/>
              <a:t>Adult learners should be treated as equals in experience and knowledge. They need to be free to voice their opinions in class, to feel free to question and challenge (in a respectful manner, of course). </a:t>
            </a:r>
          </a:p>
          <a:p>
            <a:endParaRPr lang="en-US" dirty="0"/>
          </a:p>
          <a:p>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23</a:t>
            </a:fld>
            <a:endParaRPr lang="en-US"/>
          </a:p>
        </p:txBody>
      </p:sp>
    </p:spTree>
    <p:extLst>
      <p:ext uri="{BB962C8B-B14F-4D97-AF65-F5344CB8AC3E}">
        <p14:creationId xmlns:p14="http://schemas.microsoft.com/office/powerpoint/2010/main" val="2195934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24</a:t>
            </a:fld>
            <a:endParaRPr lang="en-US"/>
          </a:p>
        </p:txBody>
      </p:sp>
    </p:spTree>
    <p:extLst>
      <p:ext uri="{BB962C8B-B14F-4D97-AF65-F5344CB8AC3E}">
        <p14:creationId xmlns:p14="http://schemas.microsoft.com/office/powerpoint/2010/main" val="1167300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t>
            </a:r>
          </a:p>
          <a:p>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25</a:t>
            </a:fld>
            <a:endParaRPr lang="en-US"/>
          </a:p>
        </p:txBody>
      </p:sp>
    </p:spTree>
    <p:extLst>
      <p:ext uri="{BB962C8B-B14F-4D97-AF65-F5344CB8AC3E}">
        <p14:creationId xmlns:p14="http://schemas.microsoft.com/office/powerpoint/2010/main" val="959585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Use training methods that require</a:t>
            </a:r>
            <a:r>
              <a:rPr lang="en-US" baseline="0" dirty="0"/>
              <a:t> active participation. Adults learn best when engaged in the learning process. </a:t>
            </a:r>
          </a:p>
          <a:p>
            <a:pPr defTabSz="924916">
              <a:defRPr/>
            </a:pPr>
            <a:endParaRPr lang="en-US" baseline="0" dirty="0"/>
          </a:p>
          <a:p>
            <a:pPr defTabSz="924916">
              <a:defRPr/>
            </a:pPr>
            <a:r>
              <a:rPr lang="en-US" baseline="0" dirty="0"/>
              <a:t>One tip? </a:t>
            </a:r>
            <a:r>
              <a:rPr lang="en-US" dirty="0"/>
              <a:t>Limit lecturing.</a:t>
            </a:r>
            <a:r>
              <a:rPr lang="en-US" baseline="0" dirty="0"/>
              <a:t> Evidence varies on the average length of an adults’ attention span. Some say an adults’ attention span for lecture is 10 -15 minutes, while other argue length of attention is more related to an instructor’s teaching style. You may recall an engaging speaker who kept your attention far beyond 15 minutes, or maybe you can think of a speaker that barely kept your attention for 15 seconds. Despite the lack of agreement among researchers, we can all agree that lecture methods tend to limit active participation. Sometimes lecture is appropriate, but remember that people learn best when a variety of methods are used. Lecture should not be the only teaching tool. </a:t>
            </a:r>
          </a:p>
          <a:p>
            <a:pPr defTabSz="924916">
              <a:defRPr/>
            </a:pPr>
            <a:endParaRPr lang="en-US" baseline="0" dirty="0"/>
          </a:p>
          <a:p>
            <a:pPr defTabSz="924916">
              <a:defRPr/>
            </a:pPr>
            <a:r>
              <a:rPr lang="en-US" baseline="0" dirty="0"/>
              <a:t>Encourage participation and sharing of experiences. We need to value the lived experience of participants and create an atmosphere where we can learn from each other, a co-learning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26</a:t>
            </a:fld>
            <a:endParaRPr lang="en-US"/>
          </a:p>
        </p:txBody>
      </p:sp>
    </p:spTree>
    <p:extLst>
      <p:ext uri="{BB962C8B-B14F-4D97-AF65-F5344CB8AC3E}">
        <p14:creationId xmlns:p14="http://schemas.microsoft.com/office/powerpoint/2010/main" val="2993168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aseline="0" dirty="0"/>
              <a:t>Use question techniques. For adults who may be uncomfortable offering responses to the typical verbal question-and-answer format, use techniques that pair adults to discuss responses before sharing out to the larger group. This provides an opportunity to process their response with another person and can increase confidence in sharing their thoughts. </a:t>
            </a:r>
          </a:p>
          <a:p>
            <a:pPr defTabSz="924916">
              <a:defRPr/>
            </a:pPr>
            <a:endParaRPr lang="en-US" baseline="0" dirty="0"/>
          </a:p>
          <a:p>
            <a:pPr defTabSz="924916">
              <a:defRPr/>
            </a:pPr>
            <a:r>
              <a:rPr lang="en-US" baseline="0" dirty="0"/>
              <a:t>Finally, weave discussion sections with exercises that allow participants to practice a skill or apply new knowledge. For example, you may follow a pair-and-share technique and group discussion with an application activity. This might be a hands-on activity or another method, depending on the content. If you’re teaching about how to read the Nutrition Facts label, you might do a pair-and-share technique to discuss foods that are high in sodium or saturated fat, for example, then have participants practice label reading skills by examining the Nutrition Facts on empty boxes or containers to identify specific nutrients of interest. </a:t>
            </a:r>
          </a:p>
          <a:p>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27</a:t>
            </a:fld>
            <a:endParaRPr lang="en-US"/>
          </a:p>
        </p:txBody>
      </p:sp>
    </p:spTree>
    <p:extLst>
      <p:ext uri="{BB962C8B-B14F-4D97-AF65-F5344CB8AC3E}">
        <p14:creationId xmlns:p14="http://schemas.microsoft.com/office/powerpoint/2010/main" val="2739116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t>
            </a:r>
          </a:p>
          <a:p>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28</a:t>
            </a:fld>
            <a:endParaRPr lang="en-US"/>
          </a:p>
        </p:txBody>
      </p:sp>
    </p:spTree>
    <p:extLst>
      <p:ext uri="{BB962C8B-B14F-4D97-AF65-F5344CB8AC3E}">
        <p14:creationId xmlns:p14="http://schemas.microsoft.com/office/powerpoint/2010/main" val="4035669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Instructor Note: </a:t>
            </a:r>
            <a:r>
              <a:rPr lang="en-US" i="1" dirty="0"/>
              <a:t>Read slide. </a:t>
            </a:r>
          </a:p>
          <a:p>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29</a:t>
            </a:fld>
            <a:endParaRPr lang="en-US"/>
          </a:p>
        </p:txBody>
      </p:sp>
    </p:spTree>
    <p:extLst>
      <p:ext uri="{BB962C8B-B14F-4D97-AF65-F5344CB8AC3E}">
        <p14:creationId xmlns:p14="http://schemas.microsoft.com/office/powerpoint/2010/main" val="355830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Learning theories and models are based on the idea that adults learn different from children. If you are an adult participant, you might think back to the</a:t>
            </a:r>
            <a:r>
              <a:rPr lang="en-US" baseline="0" dirty="0"/>
              <a:t> days of your formal education as a child or adolescent, and reflect on how your learning preferences today have changed. </a:t>
            </a:r>
          </a:p>
          <a:p>
            <a:endParaRPr lang="en-US" baseline="0" dirty="0"/>
          </a:p>
          <a:p>
            <a:r>
              <a:rPr lang="en-US" baseline="0" dirty="0"/>
              <a:t>The next few slides will list a learner characteristic. I’ll ask you to decide whether the characteristic describes adult learners or children. </a:t>
            </a:r>
            <a:endParaRPr lang="en-US" dirty="0"/>
          </a:p>
        </p:txBody>
      </p:sp>
      <p:sp>
        <p:nvSpPr>
          <p:cNvPr id="4" name="Slide Number Placeholder 3"/>
          <p:cNvSpPr>
            <a:spLocks noGrp="1"/>
          </p:cNvSpPr>
          <p:nvPr>
            <p:ph type="sldNum" sz="quarter" idx="10"/>
          </p:nvPr>
        </p:nvSpPr>
        <p:spPr/>
        <p:txBody>
          <a:bodyPr/>
          <a:lstStyle/>
          <a:p>
            <a:fld id="{5E1B7EF0-148D-B042-AF3A-A0484078F544}" type="slidenum">
              <a:rPr lang="en-US" smtClean="0"/>
              <a:t>3</a:t>
            </a:fld>
            <a:endParaRPr lang="en-US"/>
          </a:p>
        </p:txBody>
      </p:sp>
    </p:spTree>
    <p:extLst>
      <p:ext uri="{BB962C8B-B14F-4D97-AF65-F5344CB8AC3E}">
        <p14:creationId xmlns:p14="http://schemas.microsoft.com/office/powerpoint/2010/main" val="3735384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1B7EF0-148D-B042-AF3A-A0484078F544}" type="slidenum">
              <a:rPr lang="en-US" smtClean="0"/>
              <a:t>30</a:t>
            </a:fld>
            <a:endParaRPr lang="en-US"/>
          </a:p>
        </p:txBody>
      </p:sp>
    </p:spTree>
    <p:extLst>
      <p:ext uri="{BB962C8B-B14F-4D97-AF65-F5344CB8AC3E}">
        <p14:creationId xmlns:p14="http://schemas.microsoft.com/office/powerpoint/2010/main" val="87882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Which</a:t>
            </a:r>
            <a:r>
              <a:rPr lang="en-US" b="0" baseline="0" dirty="0"/>
              <a:t> group does this statement describe: Adults or Children?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1" baseline="0" dirty="0"/>
              <a:t> </a:t>
            </a:r>
            <a:r>
              <a:rPr lang="en-US" b="0" baseline="0" dirty="0"/>
              <a:t>to display answer: Children.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Adults</a:t>
            </a:r>
            <a:r>
              <a:rPr lang="en-US" baseline="0" dirty="0"/>
              <a:t> perceive themselves to be doers and use their previous learning to achieve success in their day-to-day lives, whether that’s as a worker, volunteer, spouse, or parent. </a:t>
            </a:r>
          </a:p>
          <a:p>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4</a:t>
            </a:fld>
            <a:endParaRPr lang="en-US"/>
          </a:p>
        </p:txBody>
      </p:sp>
    </p:spTree>
    <p:extLst>
      <p:ext uri="{BB962C8B-B14F-4D97-AF65-F5344CB8AC3E}">
        <p14:creationId xmlns:p14="http://schemas.microsoft.com/office/powerpoint/2010/main" val="49650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Which</a:t>
            </a:r>
            <a:r>
              <a:rPr lang="en-US" b="0" baseline="0" dirty="0"/>
              <a:t> group does this statement describe: Adults or Children? </a:t>
            </a:r>
            <a:endParaRPr lang="en-US" b="0" dirty="0"/>
          </a:p>
          <a:p>
            <a:endParaRPr lang="en-US" b="1" dirty="0"/>
          </a:p>
          <a:p>
            <a:r>
              <a:rPr lang="en-US" b="1" dirty="0"/>
              <a:t>*Click*</a:t>
            </a:r>
            <a:r>
              <a:rPr lang="en-US" b="1" baseline="0" dirty="0"/>
              <a:t> </a:t>
            </a:r>
            <a:r>
              <a:rPr lang="en-US" b="0" baseline="0" dirty="0"/>
              <a:t>to display answer: Adults</a:t>
            </a:r>
            <a:endParaRPr lang="en-US" b="1" dirty="0"/>
          </a:p>
          <a:p>
            <a:endParaRPr lang="en-US" dirty="0"/>
          </a:p>
          <a:p>
            <a:r>
              <a:rPr lang="en-US" dirty="0"/>
              <a:t>The answer here is adults. Children, to a large degree, learn what they are told</a:t>
            </a:r>
            <a:r>
              <a:rPr lang="en-US" baseline="0" dirty="0"/>
              <a:t> to learn. </a:t>
            </a:r>
          </a:p>
          <a:p>
            <a:endParaRPr lang="en-US" baseline="0" dirty="0"/>
          </a:p>
          <a:p>
            <a:r>
              <a:rPr lang="en-US" baseline="0" dirty="0"/>
              <a:t>Adults, on the other hand, need to perceive that learning will contribute to their lives in a meaningful way. This may mean helping them personally develop, learn to manage a health condition, or maybe even learn to run a business. </a:t>
            </a:r>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5</a:t>
            </a:fld>
            <a:endParaRPr lang="en-US"/>
          </a:p>
        </p:txBody>
      </p:sp>
    </p:spTree>
    <p:extLst>
      <p:ext uri="{BB962C8B-B14F-4D97-AF65-F5344CB8AC3E}">
        <p14:creationId xmlns:p14="http://schemas.microsoft.com/office/powerpoint/2010/main" val="372907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Which</a:t>
            </a:r>
            <a:r>
              <a:rPr lang="en-US" b="0" baseline="0" dirty="0"/>
              <a:t> group does this statement describe: Adults or Children? </a:t>
            </a:r>
            <a:endParaRPr lang="en-US" b="0" dirty="0"/>
          </a:p>
          <a:p>
            <a:endParaRPr lang="en-US" b="1" dirty="0"/>
          </a:p>
          <a:p>
            <a:r>
              <a:rPr lang="en-US" b="1" dirty="0"/>
              <a:t>*Click*</a:t>
            </a:r>
            <a:r>
              <a:rPr lang="en-US" b="1" baseline="0" dirty="0"/>
              <a:t> </a:t>
            </a:r>
            <a:r>
              <a:rPr lang="en-US" b="0" baseline="0" dirty="0"/>
              <a:t>to display answer: Children</a:t>
            </a:r>
            <a:endParaRPr lang="en-US" dirty="0"/>
          </a:p>
          <a:p>
            <a:endParaRPr lang="en-US" dirty="0"/>
          </a:p>
          <a:p>
            <a:r>
              <a:rPr lang="en-US" dirty="0"/>
              <a:t>Children are often</a:t>
            </a:r>
            <a:r>
              <a:rPr lang="en-US" baseline="0" dirty="0"/>
              <a:t> motivated externally. External motivation comes from outside a person. For children, motivation may come from getting good grades, praise from teachers and parents, or even the promise of a reward. Children may also be externally motivated to avoid a negative consequence. </a:t>
            </a:r>
          </a:p>
          <a:p>
            <a:endParaRPr lang="en-US" baseline="0" dirty="0"/>
          </a:p>
          <a:p>
            <a:r>
              <a:rPr lang="en-US" baseline="0" dirty="0"/>
              <a:t>Adults are more often internally motivated – motivated by internal factors, like personal rewards, satisfaction, achievement and personal growth. </a:t>
            </a:r>
            <a:endParaRPr lang="en-US" dirty="0"/>
          </a:p>
          <a:p>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6</a:t>
            </a:fld>
            <a:endParaRPr lang="en-US"/>
          </a:p>
        </p:txBody>
      </p:sp>
    </p:spTree>
    <p:extLst>
      <p:ext uri="{BB962C8B-B14F-4D97-AF65-F5344CB8AC3E}">
        <p14:creationId xmlns:p14="http://schemas.microsoft.com/office/powerpoint/2010/main" val="1962353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Which</a:t>
            </a:r>
            <a:r>
              <a:rPr lang="en-US" b="0" baseline="0" dirty="0"/>
              <a:t> group does this statement describe: Adults or Children?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1" baseline="0" dirty="0"/>
              <a:t> </a:t>
            </a:r>
            <a:r>
              <a:rPr lang="en-US" b="0" baseline="0" dirty="0"/>
              <a:t>to display answer: Adults</a:t>
            </a:r>
            <a:endParaRPr lang="en-US" b="1" dirty="0"/>
          </a:p>
          <a:p>
            <a:endParaRPr lang="en-US" dirty="0"/>
          </a:p>
          <a:p>
            <a:r>
              <a:rPr lang="en-US" dirty="0"/>
              <a:t>The answer here is adults. Children’s readiness to learn is</a:t>
            </a:r>
            <a:r>
              <a:rPr lang="en-US" baseline="0" dirty="0"/>
              <a:t> linked to their academic and biological development. </a:t>
            </a:r>
          </a:p>
          <a:p>
            <a:endParaRPr lang="en-US" baseline="0" dirty="0"/>
          </a:p>
          <a:p>
            <a:r>
              <a:rPr lang="en-US" baseline="0" dirty="0"/>
              <a:t>In contrast, adults are motivated to learn because of needs relating to their roles as parents, spouses, family members, volunteers or workers. </a:t>
            </a:r>
          </a:p>
          <a:p>
            <a:endParaRPr lang="en-US" baseline="0" dirty="0"/>
          </a:p>
          <a:p>
            <a:r>
              <a:rPr lang="en-US" baseline="0" dirty="0"/>
              <a:t>Sometimes adults are motivated by needs related to coping with a life change, like becoming a caregiver, dealing with grief or divorce, retirement, or even a recent disease diagnosis like diabetes or high blood pressure. </a:t>
            </a:r>
          </a:p>
          <a:p>
            <a:endParaRPr lang="en-US" baseline="0" dirty="0"/>
          </a:p>
          <a:p>
            <a:r>
              <a:rPr lang="en-US" baseline="0" dirty="0"/>
              <a:t>Sometimes, older adolescents are motivated by needs as well. Examples are taking a driver education course, motivated by a need to get a driver’s license. Or taking an ACT or SAT prep course, motivated by a desire or need to get the best score possible for scholarships, or to get admitted to college. </a:t>
            </a:r>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7</a:t>
            </a:fld>
            <a:endParaRPr lang="en-US"/>
          </a:p>
        </p:txBody>
      </p:sp>
    </p:spTree>
    <p:extLst>
      <p:ext uri="{BB962C8B-B14F-4D97-AF65-F5344CB8AC3E}">
        <p14:creationId xmlns:p14="http://schemas.microsoft.com/office/powerpoint/2010/main" val="290473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Which</a:t>
            </a:r>
            <a:r>
              <a:rPr lang="en-US" b="0" baseline="0" dirty="0"/>
              <a:t> group does this statement describe: Adults or Children?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1" baseline="0" dirty="0"/>
              <a:t> </a:t>
            </a:r>
            <a:r>
              <a:rPr lang="en-US" b="0" baseline="0" dirty="0"/>
              <a:t>to display answer: Adults</a:t>
            </a:r>
            <a:endParaRPr lang="en-US" b="1" dirty="0"/>
          </a:p>
          <a:p>
            <a:endParaRPr lang="en-US" dirty="0"/>
          </a:p>
          <a:p>
            <a:r>
              <a:rPr lang="en-US" dirty="0"/>
              <a:t>The answer here is adults. </a:t>
            </a:r>
          </a:p>
          <a:p>
            <a:endParaRPr lang="en-US" dirty="0"/>
          </a:p>
          <a:p>
            <a:r>
              <a:rPr lang="en-US" dirty="0"/>
              <a:t>Children have less</a:t>
            </a:r>
            <a:r>
              <a:rPr lang="en-US" baseline="0" dirty="0"/>
              <a:t> life experience and less experience with formal learning, so they have less well-formed expectations about what learning should be like. They have fewer past experiences to draw from.</a:t>
            </a:r>
          </a:p>
          <a:p>
            <a:endParaRPr lang="en-US" baseline="0" dirty="0"/>
          </a:p>
          <a:p>
            <a:r>
              <a:rPr lang="en-US" baseline="0" dirty="0"/>
              <a:t>In contrast, due to their life experiences, adults tend to have a good sense of expectations related to learning experiences. Sometimes, these expectations are negative. Unfortunately, some people have unpleasant experiences in school settings, and they may connect these negative experiences with other learning opportunities, even if the setting is less formal.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E1B7EF0-148D-B042-AF3A-A0484078F544}" type="slidenum">
              <a:rPr lang="en-US" smtClean="0"/>
              <a:t>8</a:t>
            </a:fld>
            <a:endParaRPr lang="en-US"/>
          </a:p>
        </p:txBody>
      </p:sp>
    </p:spTree>
    <p:extLst>
      <p:ext uri="{BB962C8B-B14F-4D97-AF65-F5344CB8AC3E}">
        <p14:creationId xmlns:p14="http://schemas.microsoft.com/office/powerpoint/2010/main" val="373122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Adults and children learn differently, but our learning preferences, or learning styles, are established early. To help us think about learning preferences, let’s think back. Maybe you had a positive experience with school, or maybe you did not. But chances are, you had a favorite teacher.</a:t>
            </a:r>
            <a:endParaRPr lang="en-US"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Instructor Note: </a:t>
            </a:r>
            <a:r>
              <a:rPr lang="en-US" baseline="0" dirty="0"/>
              <a:t>Allow a few minutes for participants to pair up and discuss their favorite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Ask: </a:t>
            </a:r>
            <a:r>
              <a:rPr lang="en-US" b="0" baseline="0" dirty="0"/>
              <a:t>Does anyone want to share about their favorite teacher? [allow time for several people to share]</a:t>
            </a:r>
            <a:endParaRPr lang="en-US" baseline="0" dirty="0"/>
          </a:p>
          <a:p>
            <a:endParaRPr lang="en-US" baseline="0" dirty="0"/>
          </a:p>
          <a:p>
            <a:r>
              <a:rPr lang="en-US" baseline="0" dirty="0"/>
              <a:t>Next, let’s address a different question. </a:t>
            </a:r>
          </a:p>
        </p:txBody>
      </p:sp>
      <p:sp>
        <p:nvSpPr>
          <p:cNvPr id="4" name="Slide Number Placeholder 3"/>
          <p:cNvSpPr>
            <a:spLocks noGrp="1"/>
          </p:cNvSpPr>
          <p:nvPr>
            <p:ph type="sldNum" sz="quarter" idx="10"/>
          </p:nvPr>
        </p:nvSpPr>
        <p:spPr/>
        <p:txBody>
          <a:bodyPr/>
          <a:lstStyle/>
          <a:p>
            <a:fld id="{5E1B7EF0-148D-B042-AF3A-A0484078F544}" type="slidenum">
              <a:rPr lang="en-US" smtClean="0"/>
              <a:t>9</a:t>
            </a:fld>
            <a:endParaRPr lang="en-US"/>
          </a:p>
        </p:txBody>
      </p:sp>
    </p:spTree>
    <p:extLst>
      <p:ext uri="{BB962C8B-B14F-4D97-AF65-F5344CB8AC3E}">
        <p14:creationId xmlns:p14="http://schemas.microsoft.com/office/powerpoint/2010/main" val="1190375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Vertical Photo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2177BE-E26F-E14D-A120-62D2E92D2B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7334" y="298262"/>
            <a:ext cx="3514719" cy="3338982"/>
          </a:xfrm>
          <a:prstGeom prst="rect">
            <a:avLst/>
          </a:prstGeom>
        </p:spPr>
      </p:pic>
      <p:pic>
        <p:nvPicPr>
          <p:cNvPr id="8" name="Picture 7">
            <a:extLst>
              <a:ext uri="{FF2B5EF4-FFF2-40B4-BE49-F238E27FC236}">
                <a16:creationId xmlns:a16="http://schemas.microsoft.com/office/drawing/2014/main" id="{8B4C1051-2866-0546-B25B-3785351ED669}"/>
              </a:ext>
            </a:extLst>
          </p:cNvPr>
          <p:cNvPicPr>
            <a:picLocks noChangeAspect="1"/>
          </p:cNvPicPr>
          <p:nvPr userDrawn="1"/>
        </p:nvPicPr>
        <p:blipFill rotWithShape="1">
          <a:blip r:embed="rId3" cstate="screen">
            <a:alphaModFix amt="8000"/>
            <a:extLst>
              <a:ext uri="{28A0092B-C50C-407E-A947-70E740481C1C}">
                <a14:useLocalDpi xmlns:a14="http://schemas.microsoft.com/office/drawing/2010/main"/>
              </a:ext>
            </a:extLst>
          </a:blip>
          <a:srcRect l="28062" t="15236" r="1098" b="20675"/>
          <a:stretch/>
        </p:blipFill>
        <p:spPr>
          <a:xfrm>
            <a:off x="0" y="0"/>
            <a:ext cx="7977710" cy="6858000"/>
          </a:xfrm>
          <a:prstGeom prst="rect">
            <a:avLst/>
          </a:prstGeom>
        </p:spPr>
      </p:pic>
      <p:sp>
        <p:nvSpPr>
          <p:cNvPr id="9" name="Title 1">
            <a:extLst>
              <a:ext uri="{FF2B5EF4-FFF2-40B4-BE49-F238E27FC236}">
                <a16:creationId xmlns:a16="http://schemas.microsoft.com/office/drawing/2014/main" id="{6160B3A3-DC6B-164F-84E9-4F6F378786E3}"/>
              </a:ext>
            </a:extLst>
          </p:cNvPr>
          <p:cNvSpPr>
            <a:spLocks noGrp="1"/>
          </p:cNvSpPr>
          <p:nvPr>
            <p:ph type="title" hasCustomPrompt="1"/>
          </p:nvPr>
        </p:nvSpPr>
        <p:spPr>
          <a:xfrm>
            <a:off x="7214324" y="4578845"/>
            <a:ext cx="3441031" cy="867776"/>
          </a:xfrm>
        </p:spPr>
        <p:txBody>
          <a:bodyPr anchor="t">
            <a:normAutofit/>
          </a:bodyPr>
          <a:lstStyle>
            <a:lvl1pPr algn="r">
              <a:defRPr sz="2400">
                <a:solidFill>
                  <a:schemeClr val="accent2"/>
                </a:solidFill>
              </a:defRPr>
            </a:lvl1pPr>
          </a:lstStyle>
          <a:p>
            <a:r>
              <a:rPr lang="en-US" dirty="0"/>
              <a:t>Presentation Title Goes Here</a:t>
            </a:r>
          </a:p>
        </p:txBody>
      </p:sp>
      <p:sp>
        <p:nvSpPr>
          <p:cNvPr id="10" name="Text Placeholder 2">
            <a:extLst>
              <a:ext uri="{FF2B5EF4-FFF2-40B4-BE49-F238E27FC236}">
                <a16:creationId xmlns:a16="http://schemas.microsoft.com/office/drawing/2014/main" id="{D5F89247-1094-D548-A4DC-6BFAFCAB9C0A}"/>
              </a:ext>
            </a:extLst>
          </p:cNvPr>
          <p:cNvSpPr>
            <a:spLocks noGrp="1"/>
          </p:cNvSpPr>
          <p:nvPr>
            <p:ph type="body" idx="1" hasCustomPrompt="1"/>
          </p:nvPr>
        </p:nvSpPr>
        <p:spPr>
          <a:xfrm>
            <a:off x="7214324" y="5496499"/>
            <a:ext cx="3441031" cy="548352"/>
          </a:xfrm>
        </p:spPr>
        <p:txBody>
          <a:bodyPr anchor="ctr">
            <a:normAutofit/>
          </a:bodyPr>
          <a:lstStyle>
            <a:lvl1pPr marL="0" indent="0" algn="r">
              <a:buNone/>
              <a:defRPr sz="1400" cap="all" baseline="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pic>
        <p:nvPicPr>
          <p:cNvPr id="11" name="Picture 10">
            <a:extLst>
              <a:ext uri="{FF2B5EF4-FFF2-40B4-BE49-F238E27FC236}">
                <a16:creationId xmlns:a16="http://schemas.microsoft.com/office/drawing/2014/main" id="{580F2B27-5FA3-C64A-B544-E677B5A4E1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49624" y="1967753"/>
            <a:ext cx="1497106" cy="1497106"/>
          </a:xfrm>
          <a:prstGeom prst="ellipse">
            <a:avLst/>
          </a:prstGeom>
        </p:spPr>
      </p:pic>
      <p:pic>
        <p:nvPicPr>
          <p:cNvPr id="13" name="Picture 12">
            <a:extLst>
              <a:ext uri="{FF2B5EF4-FFF2-40B4-BE49-F238E27FC236}">
                <a16:creationId xmlns:a16="http://schemas.microsoft.com/office/drawing/2014/main" id="{4DA9B39D-1951-554F-9612-9CAAF41B195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548710" y="3562720"/>
            <a:ext cx="1450013" cy="1450013"/>
          </a:xfrm>
          <a:prstGeom prst="ellipse">
            <a:avLst/>
          </a:prstGeom>
        </p:spPr>
      </p:pic>
      <p:pic>
        <p:nvPicPr>
          <p:cNvPr id="15" name="Picture 14">
            <a:extLst>
              <a:ext uri="{FF2B5EF4-FFF2-40B4-BE49-F238E27FC236}">
                <a16:creationId xmlns:a16="http://schemas.microsoft.com/office/drawing/2014/main" id="{470EE1BE-A59E-8940-A2DF-F740D4588CD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344471" y="811484"/>
            <a:ext cx="1332380" cy="1332380"/>
          </a:xfrm>
          <a:prstGeom prst="ellipse">
            <a:avLst/>
          </a:prstGeom>
          <a:ln>
            <a:solidFill>
              <a:schemeClr val="tx1">
                <a:lumMod val="20000"/>
                <a:lumOff val="80000"/>
              </a:schemeClr>
            </a:solidFill>
          </a:ln>
        </p:spPr>
      </p:pic>
      <p:pic>
        <p:nvPicPr>
          <p:cNvPr id="19" name="Picture 18">
            <a:extLst>
              <a:ext uri="{FF2B5EF4-FFF2-40B4-BE49-F238E27FC236}">
                <a16:creationId xmlns:a16="http://schemas.microsoft.com/office/drawing/2014/main" id="{EB218D4C-C55B-CD41-9925-F3F8305D2FFA}"/>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6863614" y="3074320"/>
            <a:ext cx="976800" cy="976800"/>
          </a:xfrm>
          <a:prstGeom prst="ellipse">
            <a:avLst/>
          </a:prstGeom>
        </p:spPr>
      </p:pic>
      <p:pic>
        <p:nvPicPr>
          <p:cNvPr id="21" name="Picture 20">
            <a:extLst>
              <a:ext uri="{FF2B5EF4-FFF2-40B4-BE49-F238E27FC236}">
                <a16:creationId xmlns:a16="http://schemas.microsoft.com/office/drawing/2014/main" id="{BFEE367E-4E1F-524A-B886-04101871B753}"/>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3783419" y="2329654"/>
            <a:ext cx="1084609" cy="1084609"/>
          </a:xfrm>
          <a:prstGeom prst="ellipse">
            <a:avLst/>
          </a:prstGeom>
        </p:spPr>
      </p:pic>
    </p:spTree>
    <p:extLst>
      <p:ext uri="{BB962C8B-B14F-4D97-AF65-F5344CB8AC3E}">
        <p14:creationId xmlns:p14="http://schemas.microsoft.com/office/powerpoint/2010/main" val="108988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4">
    <p:spTree>
      <p:nvGrpSpPr>
        <p:cNvPr id="1" name=""/>
        <p:cNvGrpSpPr/>
        <p:nvPr/>
      </p:nvGrpSpPr>
      <p:grpSpPr>
        <a:xfrm>
          <a:off x="0" y="0"/>
          <a:ext cx="0" cy="0"/>
          <a:chOff x="0" y="0"/>
          <a:chExt cx="0" cy="0"/>
        </a:xfrm>
      </p:grpSpPr>
      <p:sp>
        <p:nvSpPr>
          <p:cNvPr id="13" name="TextBox 12"/>
          <p:cNvSpPr txBox="1"/>
          <p:nvPr userDrawn="1"/>
        </p:nvSpPr>
        <p:spPr>
          <a:xfrm>
            <a:off x="0" y="0"/>
            <a:ext cx="12192000" cy="6858000"/>
          </a:xfrm>
          <a:prstGeom prst="rect">
            <a:avLst/>
          </a:prstGeom>
          <a:solidFill>
            <a:schemeClr val="tx1">
              <a:lumMod val="40000"/>
              <a:lumOff val="60000"/>
            </a:schemeClr>
          </a:solidFill>
        </p:spPr>
        <p:txBody>
          <a:bodyPr wrap="square" rtlCol="0">
            <a:noAutofit/>
          </a:bodyPr>
          <a:lstStyle/>
          <a:p>
            <a:endParaRPr lang="en-US">
              <a:solidFill>
                <a:schemeClr val="tx1">
                  <a:lumMod val="60000"/>
                  <a:lumOff val="40000"/>
                </a:schemeClr>
              </a:solidFill>
            </a:endParaRPr>
          </a:p>
        </p:txBody>
      </p:sp>
      <p:pic>
        <p:nvPicPr>
          <p:cNvPr id="10" name="Picture 9">
            <a:extLst>
              <a:ext uri="{FF2B5EF4-FFF2-40B4-BE49-F238E27FC236}">
                <a16:creationId xmlns:a16="http://schemas.microsoft.com/office/drawing/2014/main" id="{1BDC6750-4774-F542-A790-5872B3EC13D8}"/>
              </a:ext>
            </a:extLst>
          </p:cNvPr>
          <p:cNvPicPr>
            <a:picLocks noChangeAspect="1"/>
          </p:cNvPicPr>
          <p:nvPr userDrawn="1"/>
        </p:nvPicPr>
        <p:blipFill rotWithShape="1">
          <a:blip r:embed="rId2" cstate="screen">
            <a:alphaModFix amt="15000"/>
            <a:extLst>
              <a:ext uri="{28A0092B-C50C-407E-A947-70E740481C1C}">
                <a14:useLocalDpi xmlns:a14="http://schemas.microsoft.com/office/drawing/2010/main"/>
              </a:ext>
            </a:extLst>
          </a:blip>
          <a:srcRect r="12448" b="19325"/>
          <a:stretch/>
        </p:blipFill>
        <p:spPr>
          <a:xfrm>
            <a:off x="4613558" y="233825"/>
            <a:ext cx="7565741" cy="6624175"/>
          </a:xfrm>
          <a:prstGeom prst="rect">
            <a:avLst/>
          </a:prstGeom>
        </p:spPr>
      </p:pic>
      <p:sp>
        <p:nvSpPr>
          <p:cNvPr id="2" name="Title 1"/>
          <p:cNvSpPr>
            <a:spLocks noGrp="1"/>
          </p:cNvSpPr>
          <p:nvPr>
            <p:ph type="title" hasCustomPrompt="1"/>
          </p:nvPr>
        </p:nvSpPr>
        <p:spPr>
          <a:xfrm>
            <a:off x="831850" y="1559838"/>
            <a:ext cx="10515600"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1850" y="4439564"/>
            <a:ext cx="10515600" cy="548352"/>
          </a:xfrm>
        </p:spPr>
        <p:txBody>
          <a:bodyPr anchor="ctr">
            <a:normAutofit/>
          </a:bodyPr>
          <a:lstStyle>
            <a:lvl1pPr marL="0" indent="0">
              <a:buNone/>
              <a:defRPr sz="2400" cap="all"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BB480184-5BF4-1A46-B6BE-D4C3F6BA0A6D}"/>
              </a:ext>
            </a:extLst>
          </p:cNvPr>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bg1"/>
                </a:solidFill>
              </a:defRPr>
            </a:lvl1pPr>
          </a:lstStyle>
          <a:p>
            <a:fld id="{C8BFE72D-DEE3-1A40-BBC5-5AA7D885F44F}" type="slidenum">
              <a:rPr lang="en-US" smtClean="0"/>
              <a:pPr/>
              <a:t>‹#›</a:t>
            </a:fld>
            <a:endParaRPr lang="en-US" sz="800" dirty="0"/>
          </a:p>
        </p:txBody>
      </p:sp>
    </p:spTree>
    <p:extLst>
      <p:ext uri="{BB962C8B-B14F-4D97-AF65-F5344CB8AC3E}">
        <p14:creationId xmlns:p14="http://schemas.microsoft.com/office/powerpoint/2010/main" val="209186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455A6D7-8F17-6942-B047-20095A63132B}"/>
              </a:ext>
            </a:extLst>
          </p:cNvPr>
          <p:cNvSpPr txBox="1"/>
          <p:nvPr userDrawn="1"/>
        </p:nvSpPr>
        <p:spPr>
          <a:xfrm>
            <a:off x="0" y="0"/>
            <a:ext cx="12192000" cy="6858000"/>
          </a:xfrm>
          <a:prstGeom prst="rect">
            <a:avLst/>
          </a:prstGeom>
          <a:solidFill>
            <a:schemeClr val="accent2"/>
          </a:solidFill>
        </p:spPr>
        <p:txBody>
          <a:bodyPr wrap="square" rtlCol="0">
            <a:noAutofit/>
          </a:bodyPr>
          <a:lstStyle/>
          <a:p>
            <a:endParaRPr lang="en-US"/>
          </a:p>
        </p:txBody>
      </p:sp>
      <p:pic>
        <p:nvPicPr>
          <p:cNvPr id="14" name="Picture 13">
            <a:extLst>
              <a:ext uri="{FF2B5EF4-FFF2-40B4-BE49-F238E27FC236}">
                <a16:creationId xmlns:a16="http://schemas.microsoft.com/office/drawing/2014/main" id="{570A6878-C61A-2242-9365-317BF9D4BB29}"/>
              </a:ext>
            </a:extLst>
          </p:cNvPr>
          <p:cNvPicPr>
            <a:picLocks noChangeAspect="1"/>
          </p:cNvPicPr>
          <p:nvPr userDrawn="1"/>
        </p:nvPicPr>
        <p:blipFill rotWithShape="1">
          <a:blip r:embed="rId2" cstate="screen">
            <a:alphaModFix amt="15000"/>
            <a:extLst>
              <a:ext uri="{28A0092B-C50C-407E-A947-70E740481C1C}">
                <a14:useLocalDpi xmlns:a14="http://schemas.microsoft.com/office/drawing/2010/main"/>
              </a:ext>
            </a:extLst>
          </a:blip>
          <a:srcRect r="12448" b="19325"/>
          <a:stretch/>
        </p:blipFill>
        <p:spPr>
          <a:xfrm>
            <a:off x="4613558" y="233825"/>
            <a:ext cx="7565741" cy="6624175"/>
          </a:xfrm>
          <a:prstGeom prst="rect">
            <a:avLst/>
          </a:prstGeom>
        </p:spPr>
      </p:pic>
      <p:sp>
        <p:nvSpPr>
          <p:cNvPr id="18" name="Title 1"/>
          <p:cNvSpPr txBox="1">
            <a:spLocks/>
          </p:cNvSpPr>
          <p:nvPr userDrawn="1"/>
        </p:nvSpPr>
        <p:spPr>
          <a:xfrm>
            <a:off x="891914" y="2659529"/>
            <a:ext cx="6399555" cy="1538941"/>
          </a:xfrm>
          <a:prstGeom prst="rect">
            <a:avLst/>
          </a:prstGeom>
        </p:spPr>
        <p:txBody>
          <a:bodyPr vert="horz" lIns="0" tIns="45720" rIns="0" bIns="45720" rtlCol="0" anchor="b">
            <a:normAutofit/>
          </a:bodyPr>
          <a:lstStyle>
            <a:lvl1pPr algn="r" defTabSz="914400" rtl="0" eaLnBrk="1" latinLnBrk="0" hangingPunct="1">
              <a:lnSpc>
                <a:spcPct val="90000"/>
              </a:lnSpc>
              <a:spcBef>
                <a:spcPct val="0"/>
              </a:spcBef>
              <a:buNone/>
              <a:defRPr sz="5400" b="1" kern="1200">
                <a:solidFill>
                  <a:schemeClr val="bg1"/>
                </a:solidFill>
                <a:latin typeface="+mj-lt"/>
                <a:ea typeface="+mj-ea"/>
                <a:cs typeface="+mj-cs"/>
              </a:defRPr>
            </a:lvl1pPr>
          </a:lstStyle>
          <a:p>
            <a:pPr algn="l"/>
            <a:r>
              <a:rPr lang="en-US" sz="7200" dirty="0"/>
              <a:t>Thank You.</a:t>
            </a:r>
          </a:p>
        </p:txBody>
      </p:sp>
    </p:spTree>
    <p:extLst>
      <p:ext uri="{BB962C8B-B14F-4D97-AF65-F5344CB8AC3E}">
        <p14:creationId xmlns:p14="http://schemas.microsoft.com/office/powerpoint/2010/main" val="71514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2">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A30C5A-4741-1340-AE24-B138AFB49449}"/>
              </a:ext>
            </a:extLst>
          </p:cNvPr>
          <p:cNvPicPr>
            <a:picLocks noChangeAspect="1"/>
          </p:cNvPicPr>
          <p:nvPr userDrawn="1"/>
        </p:nvPicPr>
        <p:blipFill rotWithShape="1">
          <a:blip r:embed="rId2" cstate="screen">
            <a:alphaModFix amt="8000"/>
            <a:extLst>
              <a:ext uri="{28A0092B-C50C-407E-A947-70E740481C1C}">
                <a14:useLocalDpi xmlns:a14="http://schemas.microsoft.com/office/drawing/2010/main"/>
              </a:ext>
            </a:extLst>
          </a:blip>
          <a:srcRect r="13424" b="26263"/>
          <a:stretch/>
        </p:blipFill>
        <p:spPr>
          <a:xfrm>
            <a:off x="4006627" y="233825"/>
            <a:ext cx="8185374" cy="6624175"/>
          </a:xfrm>
          <a:prstGeom prst="rect">
            <a:avLst/>
          </a:prstGeom>
        </p:spPr>
      </p:pic>
      <p:sp>
        <p:nvSpPr>
          <p:cNvPr id="14" name="Title 1">
            <a:extLst>
              <a:ext uri="{FF2B5EF4-FFF2-40B4-BE49-F238E27FC236}">
                <a16:creationId xmlns:a16="http://schemas.microsoft.com/office/drawing/2014/main" id="{CBB1ACEA-60EA-3540-A7A9-9D7E40D58210}"/>
              </a:ext>
            </a:extLst>
          </p:cNvPr>
          <p:cNvSpPr>
            <a:spLocks noGrp="1"/>
          </p:cNvSpPr>
          <p:nvPr>
            <p:ph type="title" hasCustomPrompt="1"/>
          </p:nvPr>
        </p:nvSpPr>
        <p:spPr>
          <a:xfrm>
            <a:off x="838200" y="444638"/>
            <a:ext cx="9264267" cy="1152808"/>
          </a:xfrm>
        </p:spPr>
        <p:txBody>
          <a:bodyPr/>
          <a:lstStyle/>
          <a:p>
            <a:r>
              <a:rPr lang="en-US" dirty="0"/>
              <a:t>Click To Edit Master Title Style</a:t>
            </a:r>
          </a:p>
        </p:txBody>
      </p:sp>
      <p:sp>
        <p:nvSpPr>
          <p:cNvPr id="15" name="Content Placeholder 3">
            <a:extLst>
              <a:ext uri="{FF2B5EF4-FFF2-40B4-BE49-F238E27FC236}">
                <a16:creationId xmlns:a16="http://schemas.microsoft.com/office/drawing/2014/main" id="{65F615BA-78BA-B749-9B5F-D0470AF725F2}"/>
              </a:ext>
            </a:extLst>
          </p:cNvPr>
          <p:cNvSpPr>
            <a:spLocks noGrp="1"/>
          </p:cNvSpPr>
          <p:nvPr>
            <p:ph sz="half" idx="2"/>
          </p:nvPr>
        </p:nvSpPr>
        <p:spPr>
          <a:xfrm>
            <a:off x="838201" y="1839816"/>
            <a:ext cx="10515600" cy="415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E87D6754-E08B-6742-AE44-0FEACD0729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0282" y="233825"/>
            <a:ext cx="1453019" cy="1380368"/>
          </a:xfrm>
          <a:prstGeom prst="rect">
            <a:avLst/>
          </a:prstGeom>
        </p:spPr>
      </p:pic>
      <p:sp>
        <p:nvSpPr>
          <p:cNvPr id="17" name="Slide Number Placeholder 5">
            <a:extLst>
              <a:ext uri="{FF2B5EF4-FFF2-40B4-BE49-F238E27FC236}">
                <a16:creationId xmlns:a16="http://schemas.microsoft.com/office/drawing/2014/main" id="{BB31F1D2-17CA-624D-BCB2-01899D44ABE1}"/>
              </a:ext>
            </a:extLst>
          </p:cNvPr>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tx1">
                    <a:lumMod val="60000"/>
                    <a:lumOff val="40000"/>
                  </a:schemeClr>
                </a:solidFill>
              </a:defRPr>
            </a:lvl1pPr>
          </a:lstStyle>
          <a:p>
            <a:fld id="{C8BFE72D-DEE3-1A40-BBC5-5AA7D885F44F}" type="slidenum">
              <a:rPr lang="en-US" smtClean="0"/>
              <a:pPr/>
              <a:t>‹#›</a:t>
            </a:fld>
            <a:endParaRPr lang="en-US" sz="800" dirty="0"/>
          </a:p>
        </p:txBody>
      </p:sp>
    </p:spTree>
    <p:extLst>
      <p:ext uri="{BB962C8B-B14F-4D97-AF65-F5344CB8AC3E}">
        <p14:creationId xmlns:p14="http://schemas.microsoft.com/office/powerpoint/2010/main" val="155252721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Image Collag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ED80276-7E32-B74F-9D52-5067C77E8C22}"/>
              </a:ext>
            </a:extLst>
          </p:cNvPr>
          <p:cNvPicPr>
            <a:picLocks noChangeAspect="1"/>
          </p:cNvPicPr>
          <p:nvPr userDrawn="1"/>
        </p:nvPicPr>
        <p:blipFill rotWithShape="1">
          <a:blip r:embed="rId2" cstate="screen">
            <a:alphaModFix amt="8000"/>
            <a:extLst>
              <a:ext uri="{28A0092B-C50C-407E-A947-70E740481C1C}">
                <a14:useLocalDpi xmlns:a14="http://schemas.microsoft.com/office/drawing/2010/main"/>
              </a:ext>
            </a:extLst>
          </a:blip>
          <a:srcRect r="13424" b="26263"/>
          <a:stretch/>
        </p:blipFill>
        <p:spPr>
          <a:xfrm>
            <a:off x="4006627" y="233825"/>
            <a:ext cx="8185374" cy="6624175"/>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
        <p:nvSpPr>
          <p:cNvPr id="7" name="Picture Placeholder 2"/>
          <p:cNvSpPr>
            <a:spLocks noGrp="1"/>
          </p:cNvSpPr>
          <p:nvPr>
            <p:ph type="pic" idx="1"/>
          </p:nvPr>
        </p:nvSpPr>
        <p:spPr>
          <a:xfrm>
            <a:off x="838201" y="1820071"/>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Content Placeholder 3"/>
          <p:cNvSpPr>
            <a:spLocks noGrp="1"/>
          </p:cNvSpPr>
          <p:nvPr>
            <p:ph sz="half" idx="2"/>
          </p:nvPr>
        </p:nvSpPr>
        <p:spPr>
          <a:xfrm>
            <a:off x="5083443" y="1834605"/>
            <a:ext cx="6270357" cy="4203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idx="10"/>
          </p:nvPr>
        </p:nvSpPr>
        <p:spPr>
          <a:xfrm>
            <a:off x="2868479" y="1820071"/>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4" name="Picture Placeholder 2"/>
          <p:cNvSpPr>
            <a:spLocks noGrp="1"/>
          </p:cNvSpPr>
          <p:nvPr>
            <p:ph type="pic" idx="11"/>
          </p:nvPr>
        </p:nvSpPr>
        <p:spPr>
          <a:xfrm>
            <a:off x="838200" y="4025183"/>
            <a:ext cx="3890059"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pic>
        <p:nvPicPr>
          <p:cNvPr id="16" name="Picture 15">
            <a:extLst>
              <a:ext uri="{FF2B5EF4-FFF2-40B4-BE49-F238E27FC236}">
                <a16:creationId xmlns:a16="http://schemas.microsoft.com/office/drawing/2014/main" id="{886A79F1-B65D-BE48-88A8-6F12BA9476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0282" y="233825"/>
            <a:ext cx="1453019" cy="1380368"/>
          </a:xfrm>
          <a:prstGeom prst="rect">
            <a:avLst/>
          </a:prstGeom>
        </p:spPr>
      </p:pic>
      <p:sp>
        <p:nvSpPr>
          <p:cNvPr id="17" name="Slide Number Placeholder 5">
            <a:extLst>
              <a:ext uri="{FF2B5EF4-FFF2-40B4-BE49-F238E27FC236}">
                <a16:creationId xmlns:a16="http://schemas.microsoft.com/office/drawing/2014/main" id="{11C353E4-12B1-3041-8752-3B76CE100D56}"/>
              </a:ext>
            </a:extLst>
          </p:cNvPr>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tx1">
                    <a:lumMod val="60000"/>
                    <a:lumOff val="40000"/>
                  </a:schemeClr>
                </a:solidFill>
              </a:defRPr>
            </a:lvl1pPr>
          </a:lstStyle>
          <a:p>
            <a:fld id="{C8BFE72D-DEE3-1A40-BBC5-5AA7D885F44F}" type="slidenum">
              <a:rPr lang="en-US" smtClean="0"/>
              <a:pPr/>
              <a:t>‹#›</a:t>
            </a:fld>
            <a:endParaRPr lang="en-US" sz="800" dirty="0"/>
          </a:p>
        </p:txBody>
      </p:sp>
    </p:spTree>
    <p:extLst>
      <p:ext uri="{BB962C8B-B14F-4D97-AF65-F5344CB8AC3E}">
        <p14:creationId xmlns:p14="http://schemas.microsoft.com/office/powerpoint/2010/main" val="52043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mage Collag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D19F758-D70A-5346-9BB2-E1CDDEB2BB7A}"/>
              </a:ext>
            </a:extLst>
          </p:cNvPr>
          <p:cNvPicPr>
            <a:picLocks noChangeAspect="1"/>
          </p:cNvPicPr>
          <p:nvPr userDrawn="1"/>
        </p:nvPicPr>
        <p:blipFill rotWithShape="1">
          <a:blip r:embed="rId2" cstate="screen">
            <a:alphaModFix amt="8000"/>
            <a:extLst>
              <a:ext uri="{28A0092B-C50C-407E-A947-70E740481C1C}">
                <a14:useLocalDpi xmlns:a14="http://schemas.microsoft.com/office/drawing/2010/main"/>
              </a:ext>
            </a:extLst>
          </a:blip>
          <a:srcRect r="13424" b="26263"/>
          <a:stretch/>
        </p:blipFill>
        <p:spPr>
          <a:xfrm>
            <a:off x="4006627" y="233825"/>
            <a:ext cx="8185374" cy="6624175"/>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
        <p:nvSpPr>
          <p:cNvPr id="7" name="Picture Placeholder 2"/>
          <p:cNvSpPr>
            <a:spLocks noGrp="1"/>
          </p:cNvSpPr>
          <p:nvPr>
            <p:ph type="pic" idx="1"/>
          </p:nvPr>
        </p:nvSpPr>
        <p:spPr>
          <a:xfrm>
            <a:off x="838201" y="1822246"/>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Content Placeholder 3"/>
          <p:cNvSpPr>
            <a:spLocks noGrp="1"/>
          </p:cNvSpPr>
          <p:nvPr>
            <p:ph sz="half" idx="2"/>
          </p:nvPr>
        </p:nvSpPr>
        <p:spPr>
          <a:xfrm>
            <a:off x="5083443" y="1836780"/>
            <a:ext cx="6270357" cy="4203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idx="10"/>
          </p:nvPr>
        </p:nvSpPr>
        <p:spPr>
          <a:xfrm>
            <a:off x="2868479" y="1822246"/>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5" name="Picture Placeholder 2"/>
          <p:cNvSpPr>
            <a:spLocks noGrp="1"/>
          </p:cNvSpPr>
          <p:nvPr>
            <p:ph type="pic" idx="11"/>
          </p:nvPr>
        </p:nvSpPr>
        <p:spPr>
          <a:xfrm>
            <a:off x="838201" y="4023007"/>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6" name="Picture Placeholder 2"/>
          <p:cNvSpPr>
            <a:spLocks noGrp="1"/>
          </p:cNvSpPr>
          <p:nvPr>
            <p:ph type="pic" idx="12"/>
          </p:nvPr>
        </p:nvSpPr>
        <p:spPr>
          <a:xfrm>
            <a:off x="2868479" y="4023007"/>
            <a:ext cx="1859780" cy="20172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pic>
        <p:nvPicPr>
          <p:cNvPr id="17" name="Picture 16">
            <a:extLst>
              <a:ext uri="{FF2B5EF4-FFF2-40B4-BE49-F238E27FC236}">
                <a16:creationId xmlns:a16="http://schemas.microsoft.com/office/drawing/2014/main" id="{2BC5A1F1-4CE9-E94E-9E84-FFF4499553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0282" y="233825"/>
            <a:ext cx="1453019" cy="1380368"/>
          </a:xfrm>
          <a:prstGeom prst="rect">
            <a:avLst/>
          </a:prstGeom>
        </p:spPr>
      </p:pic>
      <p:sp>
        <p:nvSpPr>
          <p:cNvPr id="18" name="Slide Number Placeholder 5">
            <a:extLst>
              <a:ext uri="{FF2B5EF4-FFF2-40B4-BE49-F238E27FC236}">
                <a16:creationId xmlns:a16="http://schemas.microsoft.com/office/drawing/2014/main" id="{66C67871-4FE3-084F-8A5A-130264476FDE}"/>
              </a:ext>
            </a:extLst>
          </p:cNvPr>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tx1">
                    <a:lumMod val="60000"/>
                    <a:lumOff val="40000"/>
                  </a:schemeClr>
                </a:solidFill>
              </a:defRPr>
            </a:lvl1pPr>
          </a:lstStyle>
          <a:p>
            <a:fld id="{C8BFE72D-DEE3-1A40-BBC5-5AA7D885F44F}" type="slidenum">
              <a:rPr lang="en-US" smtClean="0"/>
              <a:pPr/>
              <a:t>‹#›</a:t>
            </a:fld>
            <a:endParaRPr lang="en-US" sz="800" dirty="0"/>
          </a:p>
        </p:txBody>
      </p:sp>
    </p:spTree>
    <p:extLst>
      <p:ext uri="{BB962C8B-B14F-4D97-AF65-F5344CB8AC3E}">
        <p14:creationId xmlns:p14="http://schemas.microsoft.com/office/powerpoint/2010/main" val="69349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2E600DD-E150-8046-827C-DC5E15723E59}"/>
              </a:ext>
            </a:extLst>
          </p:cNvPr>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tx1">
                    <a:lumMod val="60000"/>
                    <a:lumOff val="40000"/>
                  </a:schemeClr>
                </a:solidFill>
              </a:defRPr>
            </a:lvl1pPr>
          </a:lstStyle>
          <a:p>
            <a:fld id="{C8BFE72D-DEE3-1A40-BBC5-5AA7D885F44F}" type="slidenum">
              <a:rPr lang="en-US" smtClean="0"/>
              <a:pPr/>
              <a:t>‹#›</a:t>
            </a:fld>
            <a:endParaRPr lang="en-US" sz="800" dirty="0"/>
          </a:p>
        </p:txBody>
      </p:sp>
      <p:pic>
        <p:nvPicPr>
          <p:cNvPr id="7" name="Picture 6">
            <a:extLst>
              <a:ext uri="{FF2B5EF4-FFF2-40B4-BE49-F238E27FC236}">
                <a16:creationId xmlns:a16="http://schemas.microsoft.com/office/drawing/2014/main" id="{826F0B2D-445D-1741-9FDC-C0E99705A2A7}"/>
              </a:ext>
            </a:extLst>
          </p:cNvPr>
          <p:cNvPicPr>
            <a:picLocks noChangeAspect="1"/>
          </p:cNvPicPr>
          <p:nvPr userDrawn="1"/>
        </p:nvPicPr>
        <p:blipFill rotWithShape="1">
          <a:blip r:embed="rId2" cstate="screen">
            <a:alphaModFix amt="8000"/>
            <a:extLst>
              <a:ext uri="{28A0092B-C50C-407E-A947-70E740481C1C}">
                <a14:useLocalDpi xmlns:a14="http://schemas.microsoft.com/office/drawing/2010/main"/>
              </a:ext>
            </a:extLst>
          </a:blip>
          <a:srcRect r="13424" b="26263"/>
          <a:stretch/>
        </p:blipFill>
        <p:spPr>
          <a:xfrm>
            <a:off x="4006627" y="233825"/>
            <a:ext cx="8185374" cy="6624175"/>
          </a:xfrm>
          <a:prstGeom prst="rect">
            <a:avLst/>
          </a:prstGeom>
        </p:spPr>
      </p:pic>
      <p:pic>
        <p:nvPicPr>
          <p:cNvPr id="8" name="Picture 7">
            <a:extLst>
              <a:ext uri="{FF2B5EF4-FFF2-40B4-BE49-F238E27FC236}">
                <a16:creationId xmlns:a16="http://schemas.microsoft.com/office/drawing/2014/main" id="{6012DEA4-60CA-E043-8931-DB5007B42C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00282" y="233825"/>
            <a:ext cx="1453019" cy="1380368"/>
          </a:xfrm>
          <a:prstGeom prst="rect">
            <a:avLst/>
          </a:prstGeom>
        </p:spPr>
      </p:pic>
    </p:spTree>
    <p:extLst>
      <p:ext uri="{BB962C8B-B14F-4D97-AF65-F5344CB8AC3E}">
        <p14:creationId xmlns:p14="http://schemas.microsoft.com/office/powerpoint/2010/main" val="87680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64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909265"/>
            <a:ext cx="5181600" cy="40730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09265"/>
            <a:ext cx="5181600" cy="40730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49E9EBA8-6A3F-364F-B157-AE97FE4B6D6A}"/>
              </a:ext>
            </a:extLst>
          </p:cNvPr>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tx1">
                    <a:lumMod val="60000"/>
                    <a:lumOff val="40000"/>
                  </a:schemeClr>
                </a:solidFill>
              </a:defRPr>
            </a:lvl1pPr>
          </a:lstStyle>
          <a:p>
            <a:fld id="{C8BFE72D-DEE3-1A40-BBC5-5AA7D885F44F}" type="slidenum">
              <a:rPr lang="en-US" smtClean="0"/>
              <a:pPr/>
              <a:t>‹#›</a:t>
            </a:fld>
            <a:endParaRPr lang="en-US" sz="800" dirty="0"/>
          </a:p>
        </p:txBody>
      </p:sp>
      <p:pic>
        <p:nvPicPr>
          <p:cNvPr id="11" name="Picture 10">
            <a:extLst>
              <a:ext uri="{FF2B5EF4-FFF2-40B4-BE49-F238E27FC236}">
                <a16:creationId xmlns:a16="http://schemas.microsoft.com/office/drawing/2014/main" id="{5080F027-8F1A-D944-9161-525A0EA3B5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00282" y="233825"/>
            <a:ext cx="1453019" cy="1380368"/>
          </a:xfrm>
          <a:prstGeom prst="rect">
            <a:avLst/>
          </a:prstGeom>
        </p:spPr>
      </p:pic>
    </p:spTree>
    <p:extLst>
      <p:ext uri="{BB962C8B-B14F-4D97-AF65-F5344CB8AC3E}">
        <p14:creationId xmlns:p14="http://schemas.microsoft.com/office/powerpoint/2010/main" val="33553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2">
    <p:spTree>
      <p:nvGrpSpPr>
        <p:cNvPr id="1" name=""/>
        <p:cNvGrpSpPr/>
        <p:nvPr/>
      </p:nvGrpSpPr>
      <p:grpSpPr>
        <a:xfrm>
          <a:off x="0" y="0"/>
          <a:ext cx="0" cy="0"/>
          <a:chOff x="0" y="0"/>
          <a:chExt cx="0" cy="0"/>
        </a:xfrm>
      </p:grpSpPr>
      <p:sp>
        <p:nvSpPr>
          <p:cNvPr id="13" name="TextBox 12"/>
          <p:cNvSpPr txBox="1"/>
          <p:nvPr userDrawn="1"/>
        </p:nvSpPr>
        <p:spPr>
          <a:xfrm>
            <a:off x="0" y="0"/>
            <a:ext cx="12192000" cy="6858000"/>
          </a:xfrm>
          <a:prstGeom prst="rect">
            <a:avLst/>
          </a:prstGeom>
          <a:solidFill>
            <a:schemeClr val="accent2"/>
          </a:solidFill>
        </p:spPr>
        <p:txBody>
          <a:bodyPr wrap="square" rtlCol="0">
            <a:noAutofit/>
          </a:bodyPr>
          <a:lstStyle/>
          <a:p>
            <a:endParaRPr lang="en-US"/>
          </a:p>
        </p:txBody>
      </p:sp>
      <p:pic>
        <p:nvPicPr>
          <p:cNvPr id="10" name="Picture 9">
            <a:extLst>
              <a:ext uri="{FF2B5EF4-FFF2-40B4-BE49-F238E27FC236}">
                <a16:creationId xmlns:a16="http://schemas.microsoft.com/office/drawing/2014/main" id="{64EF510E-60AF-C849-9CF7-E593324B5D4B}"/>
              </a:ext>
            </a:extLst>
          </p:cNvPr>
          <p:cNvPicPr>
            <a:picLocks noChangeAspect="1"/>
          </p:cNvPicPr>
          <p:nvPr userDrawn="1"/>
        </p:nvPicPr>
        <p:blipFill rotWithShape="1">
          <a:blip r:embed="rId2" cstate="screen">
            <a:alphaModFix amt="15000"/>
            <a:extLst>
              <a:ext uri="{28A0092B-C50C-407E-A947-70E740481C1C}">
                <a14:useLocalDpi xmlns:a14="http://schemas.microsoft.com/office/drawing/2010/main"/>
              </a:ext>
            </a:extLst>
          </a:blip>
          <a:srcRect r="12448" b="19325"/>
          <a:stretch/>
        </p:blipFill>
        <p:spPr>
          <a:xfrm>
            <a:off x="4613558" y="233825"/>
            <a:ext cx="7565741" cy="6624175"/>
          </a:xfrm>
          <a:prstGeom prst="rect">
            <a:avLst/>
          </a:prstGeom>
        </p:spPr>
      </p:pic>
      <p:sp>
        <p:nvSpPr>
          <p:cNvPr id="2" name="Title 1"/>
          <p:cNvSpPr>
            <a:spLocks noGrp="1"/>
          </p:cNvSpPr>
          <p:nvPr>
            <p:ph type="title" hasCustomPrompt="1"/>
          </p:nvPr>
        </p:nvSpPr>
        <p:spPr>
          <a:xfrm>
            <a:off x="831850" y="1559838"/>
            <a:ext cx="10515600"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1850" y="4439564"/>
            <a:ext cx="10515600" cy="548352"/>
          </a:xfrm>
        </p:spPr>
        <p:txBody>
          <a:bodyPr anchor="ctr">
            <a:normAutofit/>
          </a:bodyPr>
          <a:lstStyle>
            <a:lvl1pPr marL="0" indent="0">
              <a:buNone/>
              <a:defRPr sz="2400" cap="all" baseline="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4" name="Slide Number Placeholder 5">
            <a:extLst>
              <a:ext uri="{FF2B5EF4-FFF2-40B4-BE49-F238E27FC236}">
                <a16:creationId xmlns:a16="http://schemas.microsoft.com/office/drawing/2014/main" id="{893ABF75-7242-9340-AEA7-93004915E978}"/>
              </a:ext>
            </a:extLst>
          </p:cNvPr>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bg1"/>
                </a:solidFill>
              </a:defRPr>
            </a:lvl1pPr>
          </a:lstStyle>
          <a:p>
            <a:fld id="{C8BFE72D-DEE3-1A40-BBC5-5AA7D885F44F}" type="slidenum">
              <a:rPr lang="en-US" smtClean="0"/>
              <a:pPr/>
              <a:t>‹#›</a:t>
            </a:fld>
            <a:endParaRPr lang="en-US" sz="800" dirty="0"/>
          </a:p>
        </p:txBody>
      </p:sp>
    </p:spTree>
    <p:extLst>
      <p:ext uri="{BB962C8B-B14F-4D97-AF65-F5344CB8AC3E}">
        <p14:creationId xmlns:p14="http://schemas.microsoft.com/office/powerpoint/2010/main" val="93743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3">
    <p:spTree>
      <p:nvGrpSpPr>
        <p:cNvPr id="1" name=""/>
        <p:cNvGrpSpPr/>
        <p:nvPr/>
      </p:nvGrpSpPr>
      <p:grpSpPr>
        <a:xfrm>
          <a:off x="0" y="0"/>
          <a:ext cx="0" cy="0"/>
          <a:chOff x="0" y="0"/>
          <a:chExt cx="0" cy="0"/>
        </a:xfrm>
      </p:grpSpPr>
      <p:sp>
        <p:nvSpPr>
          <p:cNvPr id="13" name="TextBox 12"/>
          <p:cNvSpPr txBox="1"/>
          <p:nvPr userDrawn="1"/>
        </p:nvSpPr>
        <p:spPr>
          <a:xfrm>
            <a:off x="0" y="0"/>
            <a:ext cx="12192000" cy="6858000"/>
          </a:xfrm>
          <a:prstGeom prst="rect">
            <a:avLst/>
          </a:prstGeom>
          <a:solidFill>
            <a:schemeClr val="accent4"/>
          </a:solidFill>
        </p:spPr>
        <p:txBody>
          <a:bodyPr wrap="square" rtlCol="0">
            <a:noAutofit/>
          </a:bodyPr>
          <a:lstStyle/>
          <a:p>
            <a:endParaRPr lang="en-US"/>
          </a:p>
        </p:txBody>
      </p:sp>
      <p:pic>
        <p:nvPicPr>
          <p:cNvPr id="10" name="Picture 9">
            <a:extLst>
              <a:ext uri="{FF2B5EF4-FFF2-40B4-BE49-F238E27FC236}">
                <a16:creationId xmlns:a16="http://schemas.microsoft.com/office/drawing/2014/main" id="{FA8A09B6-1FF3-924F-A8EA-82C093DC03F3}"/>
              </a:ext>
            </a:extLst>
          </p:cNvPr>
          <p:cNvPicPr>
            <a:picLocks noChangeAspect="1"/>
          </p:cNvPicPr>
          <p:nvPr userDrawn="1"/>
        </p:nvPicPr>
        <p:blipFill rotWithShape="1">
          <a:blip r:embed="rId2" cstate="screen">
            <a:alphaModFix amt="15000"/>
            <a:extLst>
              <a:ext uri="{28A0092B-C50C-407E-A947-70E740481C1C}">
                <a14:useLocalDpi xmlns:a14="http://schemas.microsoft.com/office/drawing/2010/main"/>
              </a:ext>
            </a:extLst>
          </a:blip>
          <a:srcRect r="12448" b="19325"/>
          <a:stretch/>
        </p:blipFill>
        <p:spPr>
          <a:xfrm>
            <a:off x="4613558" y="233825"/>
            <a:ext cx="7565741" cy="6624175"/>
          </a:xfrm>
          <a:prstGeom prst="rect">
            <a:avLst/>
          </a:prstGeom>
        </p:spPr>
      </p:pic>
      <p:sp>
        <p:nvSpPr>
          <p:cNvPr id="2" name="Title 1"/>
          <p:cNvSpPr>
            <a:spLocks noGrp="1"/>
          </p:cNvSpPr>
          <p:nvPr>
            <p:ph type="title" hasCustomPrompt="1"/>
          </p:nvPr>
        </p:nvSpPr>
        <p:spPr>
          <a:xfrm>
            <a:off x="831850" y="1559838"/>
            <a:ext cx="10515600"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1850" y="4439564"/>
            <a:ext cx="10515600" cy="548352"/>
          </a:xfrm>
        </p:spPr>
        <p:txBody>
          <a:bodyPr anchor="ctr">
            <a:normAutofit/>
          </a:bodyPr>
          <a:lstStyle>
            <a:lvl1pPr marL="0" indent="0">
              <a:buNone/>
              <a:defRPr sz="2400" cap="all" baseline="0">
                <a:solidFill>
                  <a:schemeClr val="accent4">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E8EC3C41-0F4C-7043-89FF-7D2D03E33732}"/>
              </a:ext>
            </a:extLst>
          </p:cNvPr>
          <p:cNvSpPr>
            <a:spLocks noGrp="1"/>
          </p:cNvSpPr>
          <p:nvPr>
            <p:ph type="sldNum" sz="quarter" idx="4"/>
          </p:nvPr>
        </p:nvSpPr>
        <p:spPr>
          <a:xfrm>
            <a:off x="844446" y="6294089"/>
            <a:ext cx="396711" cy="377853"/>
          </a:xfrm>
          <a:prstGeom prst="rect">
            <a:avLst/>
          </a:prstGeom>
        </p:spPr>
        <p:txBody>
          <a:bodyPr vert="horz" lIns="0" tIns="45720" rIns="0" bIns="45720" rtlCol="0" anchor="ctr"/>
          <a:lstStyle>
            <a:lvl1pPr algn="l">
              <a:defRPr sz="1200" b="1">
                <a:solidFill>
                  <a:schemeClr val="bg1"/>
                </a:solidFill>
              </a:defRPr>
            </a:lvl1pPr>
          </a:lstStyle>
          <a:p>
            <a:fld id="{C8BFE72D-DEE3-1A40-BBC5-5AA7D885F44F}" type="slidenum">
              <a:rPr lang="en-US" smtClean="0"/>
              <a:pPr/>
              <a:t>‹#›</a:t>
            </a:fld>
            <a:endParaRPr lang="en-US" sz="800" dirty="0"/>
          </a:p>
        </p:txBody>
      </p:sp>
    </p:spTree>
    <p:extLst>
      <p:ext uri="{BB962C8B-B14F-4D97-AF65-F5344CB8AC3E}">
        <p14:creationId xmlns:p14="http://schemas.microsoft.com/office/powerpoint/2010/main" val="307464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4638"/>
            <a:ext cx="9264267" cy="11528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785177"/>
            <a:ext cx="10515600" cy="41693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6440231"/>
      </p:ext>
    </p:extLst>
  </p:cSld>
  <p:clrMap bg1="lt1" tx1="dk1" bg2="lt2" tx2="dk2" accent1="accent1" accent2="accent2" accent3="accent3" accent4="accent4" accent5="accent5" accent6="accent6" hlink="hlink" folHlink="folHlink"/>
  <p:sldLayoutIdLst>
    <p:sldLayoutId id="2147483683" r:id="rId1"/>
    <p:sldLayoutId id="2147483662" r:id="rId2"/>
    <p:sldLayoutId id="2147483678" r:id="rId3"/>
    <p:sldLayoutId id="2147483679" r:id="rId4"/>
    <p:sldLayoutId id="2147483667" r:id="rId5"/>
    <p:sldLayoutId id="2147483677" r:id="rId6"/>
    <p:sldLayoutId id="2147483664" r:id="rId7"/>
    <p:sldLayoutId id="2147483672" r:id="rId8"/>
    <p:sldLayoutId id="2147483673" r:id="rId9"/>
    <p:sldLayoutId id="2147483674" r:id="rId10"/>
    <p:sldLayoutId id="2147483675" r:id="rId11"/>
  </p:sldLayoutIdLst>
  <p:hf hdr="0" ft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2C1C-2FDC-7C48-AAE8-FAA33E6B2CD7}"/>
              </a:ext>
            </a:extLst>
          </p:cNvPr>
          <p:cNvSpPr>
            <a:spLocks noGrp="1"/>
          </p:cNvSpPr>
          <p:nvPr>
            <p:ph type="title"/>
          </p:nvPr>
        </p:nvSpPr>
        <p:spPr>
          <a:xfrm>
            <a:off x="3962400" y="5538313"/>
            <a:ext cx="8035636" cy="893701"/>
          </a:xfrm>
        </p:spPr>
        <p:txBody>
          <a:bodyPr>
            <a:noAutofit/>
          </a:bodyPr>
          <a:lstStyle/>
          <a:p>
            <a:r>
              <a:rPr lang="en-US" sz="4400" dirty="0"/>
              <a:t>Principles of Adult Learning</a:t>
            </a:r>
          </a:p>
        </p:txBody>
      </p:sp>
    </p:spTree>
    <p:extLst>
      <p:ext uri="{BB962C8B-B14F-4D97-AF65-F5344CB8AC3E}">
        <p14:creationId xmlns:p14="http://schemas.microsoft.com/office/powerpoint/2010/main" val="289432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85000"/>
                  </a:schemeClr>
                </a:solidFill>
              </a:rPr>
              <a:t>Who was your favorite teacher?</a:t>
            </a:r>
          </a:p>
        </p:txBody>
      </p:sp>
      <p:sp>
        <p:nvSpPr>
          <p:cNvPr id="3" name="Content Placeholder 2"/>
          <p:cNvSpPr>
            <a:spLocks noGrp="1"/>
          </p:cNvSpPr>
          <p:nvPr>
            <p:ph sz="half" idx="2"/>
          </p:nvPr>
        </p:nvSpPr>
        <p:spPr>
          <a:xfrm>
            <a:off x="838201" y="2777067"/>
            <a:ext cx="10515600" cy="3216108"/>
          </a:xfrm>
        </p:spPr>
        <p:txBody>
          <a:bodyPr>
            <a:normAutofit/>
          </a:bodyPr>
          <a:lstStyle/>
          <a:p>
            <a:r>
              <a:rPr lang="en-US" dirty="0"/>
              <a:t>What characteristics do you remember?</a:t>
            </a:r>
          </a:p>
          <a:p>
            <a:r>
              <a:rPr lang="en-US" dirty="0"/>
              <a:t>Why did you learn most from him or her? </a:t>
            </a:r>
          </a:p>
          <a:p>
            <a:r>
              <a:rPr lang="en-US" dirty="0"/>
              <a:t>What and how did he or she teach?</a:t>
            </a:r>
          </a:p>
          <a:p>
            <a:r>
              <a:rPr lang="en-US" dirty="0"/>
              <a:t>In what phase of education did you interact </a:t>
            </a:r>
          </a:p>
          <a:p>
            <a:pPr marL="0" indent="0">
              <a:buNone/>
            </a:pPr>
            <a:r>
              <a:rPr lang="en-US" dirty="0"/>
              <a:t>   with this teacher?</a:t>
            </a:r>
          </a:p>
        </p:txBody>
      </p:sp>
      <p:sp>
        <p:nvSpPr>
          <p:cNvPr id="4" name="Slide Number Placeholder 3"/>
          <p:cNvSpPr>
            <a:spLocks noGrp="1"/>
          </p:cNvSpPr>
          <p:nvPr>
            <p:ph type="sldNum" sz="quarter" idx="4"/>
          </p:nvPr>
        </p:nvSpPr>
        <p:spPr/>
        <p:txBody>
          <a:bodyPr/>
          <a:lstStyle/>
          <a:p>
            <a:fld id="{C8BFE72D-DEE3-1A40-BBC5-5AA7D885F44F}" type="slidenum">
              <a:rPr lang="en-US" smtClean="0"/>
              <a:pPr/>
              <a:t>10</a:t>
            </a:fld>
            <a:endParaRPr lang="en-US" sz="8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9659" y="2777067"/>
            <a:ext cx="4201668" cy="2801112"/>
          </a:xfrm>
          <a:prstGeom prst="rect">
            <a:avLst/>
          </a:prstGeom>
        </p:spPr>
      </p:pic>
      <p:sp>
        <p:nvSpPr>
          <p:cNvPr id="6" name="Title 1"/>
          <p:cNvSpPr txBox="1">
            <a:spLocks/>
          </p:cNvSpPr>
          <p:nvPr/>
        </p:nvSpPr>
        <p:spPr>
          <a:xfrm>
            <a:off x="570673" y="404182"/>
            <a:ext cx="9799320" cy="19845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endParaRPr lang="en-US" dirty="0"/>
          </a:p>
          <a:p>
            <a:r>
              <a:rPr lang="en-US" dirty="0"/>
              <a:t>Which teacher did you learn the </a:t>
            </a:r>
            <a:r>
              <a:rPr lang="en-US" u="sng" dirty="0"/>
              <a:t>most</a:t>
            </a:r>
            <a:r>
              <a:rPr lang="en-US" dirty="0"/>
              <a:t> from? </a:t>
            </a:r>
          </a:p>
        </p:txBody>
      </p:sp>
    </p:spTree>
    <p:extLst>
      <p:ext uri="{BB962C8B-B14F-4D97-AF65-F5344CB8AC3E}">
        <p14:creationId xmlns:p14="http://schemas.microsoft.com/office/powerpoint/2010/main" val="169149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 y="169894"/>
            <a:ext cx="9264267" cy="1152808"/>
          </a:xfrm>
        </p:spPr>
        <p:txBody>
          <a:bodyPr/>
          <a:lstStyle/>
          <a:p>
            <a:r>
              <a:rPr lang="en-US" dirty="0"/>
              <a:t>Learning Styles</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259831000"/>
              </p:ext>
            </p:extLst>
          </p:nvPr>
        </p:nvGraphicFramePr>
        <p:xfrm>
          <a:off x="838200" y="1208708"/>
          <a:ext cx="10515600" cy="528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C8BFE72D-DEE3-1A40-BBC5-5AA7D885F44F}" type="slidenum">
              <a:rPr lang="en-US" smtClean="0"/>
              <a:pPr/>
              <a:t>11</a:t>
            </a:fld>
            <a:endParaRPr lang="en-US" sz="800" dirty="0"/>
          </a:p>
        </p:txBody>
      </p:sp>
      <p:sp>
        <p:nvSpPr>
          <p:cNvPr id="6" name="TextBox 5"/>
          <p:cNvSpPr txBox="1"/>
          <p:nvPr/>
        </p:nvSpPr>
        <p:spPr>
          <a:xfrm>
            <a:off x="5577840" y="3412533"/>
            <a:ext cx="1062990" cy="646331"/>
          </a:xfrm>
          <a:prstGeom prst="rect">
            <a:avLst/>
          </a:prstGeom>
          <a:noFill/>
        </p:spPr>
        <p:txBody>
          <a:bodyPr wrap="square" rtlCol="0">
            <a:spAutoFit/>
          </a:bodyPr>
          <a:lstStyle/>
          <a:p>
            <a:pPr algn="ctr"/>
            <a:r>
              <a:rPr lang="en-US" dirty="0"/>
              <a:t>Multi-Modal</a:t>
            </a:r>
          </a:p>
        </p:txBody>
      </p:sp>
      <p:sp>
        <p:nvSpPr>
          <p:cNvPr id="3" name="TextBox 2">
            <a:extLst>
              <a:ext uri="{FF2B5EF4-FFF2-40B4-BE49-F238E27FC236}">
                <a16:creationId xmlns:a16="http://schemas.microsoft.com/office/drawing/2014/main" id="{0D280740-64FD-489F-A7EB-0A75BA94A8D3}"/>
              </a:ext>
            </a:extLst>
          </p:cNvPr>
          <p:cNvSpPr txBox="1"/>
          <p:nvPr/>
        </p:nvSpPr>
        <p:spPr>
          <a:xfrm>
            <a:off x="4159826" y="4473831"/>
            <a:ext cx="1843774" cy="461665"/>
          </a:xfrm>
          <a:prstGeom prst="rect">
            <a:avLst/>
          </a:prstGeom>
          <a:noFill/>
        </p:spPr>
        <p:txBody>
          <a:bodyPr wrap="none" rtlCol="0">
            <a:spAutoFit/>
          </a:bodyPr>
          <a:lstStyle/>
          <a:p>
            <a:r>
              <a:rPr lang="en-US" sz="2400" b="1" dirty="0"/>
              <a:t>Kinesthetic</a:t>
            </a:r>
          </a:p>
        </p:txBody>
      </p:sp>
    </p:spTree>
    <p:extLst>
      <p:ext uri="{BB962C8B-B14F-4D97-AF65-F5344CB8AC3E}">
        <p14:creationId xmlns:p14="http://schemas.microsoft.com/office/powerpoint/2010/main" val="62311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4164-4BD2-4B87-927F-122A247BF731}"/>
              </a:ext>
            </a:extLst>
          </p:cNvPr>
          <p:cNvSpPr>
            <a:spLocks noGrp="1"/>
          </p:cNvSpPr>
          <p:nvPr>
            <p:ph type="title"/>
          </p:nvPr>
        </p:nvSpPr>
        <p:spPr/>
        <p:txBody>
          <a:bodyPr/>
          <a:lstStyle/>
          <a:p>
            <a:r>
              <a:rPr lang="en-US" dirty="0"/>
              <a:t>Learning Styles</a:t>
            </a:r>
          </a:p>
        </p:txBody>
      </p:sp>
      <p:sp>
        <p:nvSpPr>
          <p:cNvPr id="4" name="Slide Number Placeholder 3">
            <a:extLst>
              <a:ext uri="{FF2B5EF4-FFF2-40B4-BE49-F238E27FC236}">
                <a16:creationId xmlns:a16="http://schemas.microsoft.com/office/drawing/2014/main" id="{7E846D39-7911-454C-813B-37D4296FE433}"/>
              </a:ext>
            </a:extLst>
          </p:cNvPr>
          <p:cNvSpPr>
            <a:spLocks noGrp="1"/>
          </p:cNvSpPr>
          <p:nvPr>
            <p:ph type="sldNum" sz="quarter" idx="4"/>
          </p:nvPr>
        </p:nvSpPr>
        <p:spPr/>
        <p:txBody>
          <a:bodyPr/>
          <a:lstStyle/>
          <a:p>
            <a:fld id="{C8BFE72D-DEE3-1A40-BBC5-5AA7D885F44F}" type="slidenum">
              <a:rPr lang="en-US" smtClean="0"/>
              <a:pPr/>
              <a:t>12</a:t>
            </a:fld>
            <a:endParaRPr lang="en-US" sz="800" dirty="0"/>
          </a:p>
        </p:txBody>
      </p:sp>
      <p:pic>
        <p:nvPicPr>
          <p:cNvPr id="5" name="Content Placeholder 5">
            <a:extLst>
              <a:ext uri="{FF2B5EF4-FFF2-40B4-BE49-F238E27FC236}">
                <a16:creationId xmlns:a16="http://schemas.microsoft.com/office/drawing/2014/main" id="{454BB457-9D58-4755-BE0B-BD5865577582}"/>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26911" t="-2639" r="29412" b="-3525"/>
          <a:stretch/>
        </p:blipFill>
        <p:spPr>
          <a:xfrm>
            <a:off x="6908800" y="1721379"/>
            <a:ext cx="4487332" cy="4152900"/>
          </a:xfrm>
        </p:spPr>
      </p:pic>
      <p:sp>
        <p:nvSpPr>
          <p:cNvPr id="7" name="Content Placeholder 2">
            <a:extLst>
              <a:ext uri="{FF2B5EF4-FFF2-40B4-BE49-F238E27FC236}">
                <a16:creationId xmlns:a16="http://schemas.microsoft.com/office/drawing/2014/main" id="{8221EEDE-C2D6-473D-8C41-C4AE91C27C50}"/>
              </a:ext>
            </a:extLst>
          </p:cNvPr>
          <p:cNvSpPr txBox="1">
            <a:spLocks/>
          </p:cNvSpPr>
          <p:nvPr/>
        </p:nvSpPr>
        <p:spPr>
          <a:xfrm>
            <a:off x="880532" y="2335195"/>
            <a:ext cx="10515600" cy="322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US" sz="2800" dirty="0"/>
              <a:t>Visual (see it)</a:t>
            </a:r>
          </a:p>
          <a:p>
            <a:pPr>
              <a:lnSpc>
                <a:spcPct val="150000"/>
              </a:lnSpc>
            </a:pPr>
            <a:r>
              <a:rPr lang="en-US" sz="2800" dirty="0"/>
              <a:t>Auditory (hear it)</a:t>
            </a:r>
          </a:p>
          <a:p>
            <a:pPr>
              <a:lnSpc>
                <a:spcPct val="150000"/>
              </a:lnSpc>
            </a:pPr>
            <a:r>
              <a:rPr lang="en-US" sz="2800" dirty="0"/>
              <a:t>Reading/Writing </a:t>
            </a:r>
          </a:p>
          <a:p>
            <a:pPr>
              <a:lnSpc>
                <a:spcPct val="150000"/>
              </a:lnSpc>
            </a:pPr>
            <a:r>
              <a:rPr lang="en-US" sz="2800" dirty="0"/>
              <a:t>Kinesthetic (do it)</a:t>
            </a:r>
          </a:p>
        </p:txBody>
      </p:sp>
    </p:spTree>
    <p:extLst>
      <p:ext uri="{BB962C8B-B14F-4D97-AF65-F5344CB8AC3E}">
        <p14:creationId xmlns:p14="http://schemas.microsoft.com/office/powerpoint/2010/main" val="295660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a:t>
            </a:r>
          </a:p>
        </p:txBody>
      </p:sp>
      <p:sp>
        <p:nvSpPr>
          <p:cNvPr id="3" name="Content Placeholder 2"/>
          <p:cNvSpPr>
            <a:spLocks noGrp="1"/>
          </p:cNvSpPr>
          <p:nvPr>
            <p:ph sz="half" idx="2"/>
          </p:nvPr>
        </p:nvSpPr>
        <p:spPr>
          <a:xfrm>
            <a:off x="4392888" y="1937585"/>
            <a:ext cx="6979962" cy="4153359"/>
          </a:xfrm>
        </p:spPr>
        <p:txBody>
          <a:bodyPr/>
          <a:lstStyle/>
          <a:p>
            <a:pPr>
              <a:spcAft>
                <a:spcPts val="1200"/>
              </a:spcAft>
            </a:pPr>
            <a:r>
              <a:rPr lang="en-US" dirty="0"/>
              <a:t>Looking, seeing, viewing and watching</a:t>
            </a:r>
          </a:p>
          <a:p>
            <a:pPr>
              <a:spcAft>
                <a:spcPts val="1200"/>
              </a:spcAft>
            </a:pPr>
            <a:r>
              <a:rPr lang="en-US" dirty="0"/>
              <a:t>Need to see instructor’s facial expressions and body language</a:t>
            </a:r>
          </a:p>
          <a:p>
            <a:pPr>
              <a:spcAft>
                <a:spcPts val="1200"/>
              </a:spcAft>
            </a:pPr>
            <a:r>
              <a:rPr lang="en-US" dirty="0"/>
              <a:t>Tend to sit at front to avoid visual distractions</a:t>
            </a:r>
          </a:p>
          <a:p>
            <a:pPr>
              <a:spcAft>
                <a:spcPts val="1200"/>
              </a:spcAft>
            </a:pPr>
            <a:r>
              <a:rPr lang="en-US" dirty="0"/>
              <a:t>Tend to think in pictures and prefer to learn from visual displays</a:t>
            </a:r>
          </a:p>
        </p:txBody>
      </p:sp>
      <p:sp>
        <p:nvSpPr>
          <p:cNvPr id="4" name="Slide Number Placeholder 3"/>
          <p:cNvSpPr>
            <a:spLocks noGrp="1"/>
          </p:cNvSpPr>
          <p:nvPr>
            <p:ph type="sldNum" sz="quarter" idx="4"/>
          </p:nvPr>
        </p:nvSpPr>
        <p:spPr/>
        <p:txBody>
          <a:bodyPr/>
          <a:lstStyle/>
          <a:p>
            <a:fld id="{C8BFE72D-DEE3-1A40-BBC5-5AA7D885F44F}" type="slidenum">
              <a:rPr lang="en-US" smtClean="0"/>
              <a:pPr/>
              <a:t>13</a:t>
            </a:fld>
            <a:endParaRPr lang="en-US" sz="800" dirty="0"/>
          </a:p>
        </p:txBody>
      </p:sp>
      <p:grpSp>
        <p:nvGrpSpPr>
          <p:cNvPr id="5" name="Group 4"/>
          <p:cNvGrpSpPr/>
          <p:nvPr/>
        </p:nvGrpSpPr>
        <p:grpSpPr>
          <a:xfrm>
            <a:off x="844446" y="1904000"/>
            <a:ext cx="2744574" cy="3056620"/>
            <a:chOff x="5055877" y="-325498"/>
            <a:chExt cx="2286525" cy="2501540"/>
          </a:xfrm>
        </p:grpSpPr>
        <p:sp>
          <p:nvSpPr>
            <p:cNvPr id="6" name="Pie 5"/>
            <p:cNvSpPr/>
            <p:nvPr/>
          </p:nvSpPr>
          <p:spPr>
            <a:xfrm>
              <a:off x="5055877" y="-325498"/>
              <a:ext cx="2286525" cy="2286525"/>
            </a:xfrm>
            <a:prstGeom prst="pieWedg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Pie 4"/>
            <p:cNvSpPr txBox="1"/>
            <p:nvPr/>
          </p:nvSpPr>
          <p:spPr>
            <a:xfrm>
              <a:off x="5725585" y="559225"/>
              <a:ext cx="1616817" cy="1616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Visual</a:t>
              </a:r>
            </a:p>
          </p:txBody>
        </p:sp>
      </p:grpSp>
    </p:spTree>
    <p:extLst>
      <p:ext uri="{BB962C8B-B14F-4D97-AF65-F5344CB8AC3E}">
        <p14:creationId xmlns:p14="http://schemas.microsoft.com/office/powerpoint/2010/main" val="15432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Auditory (Hearing)</a:t>
            </a:r>
          </a:p>
        </p:txBody>
      </p:sp>
      <p:sp>
        <p:nvSpPr>
          <p:cNvPr id="3" name="Content Placeholder 2"/>
          <p:cNvSpPr>
            <a:spLocks noGrp="1"/>
          </p:cNvSpPr>
          <p:nvPr>
            <p:ph sz="half" idx="2"/>
          </p:nvPr>
        </p:nvSpPr>
        <p:spPr>
          <a:xfrm>
            <a:off x="1042801" y="1796963"/>
            <a:ext cx="5566343" cy="4153359"/>
          </a:xfrm>
        </p:spPr>
        <p:txBody>
          <a:bodyPr/>
          <a:lstStyle/>
          <a:p>
            <a:pPr>
              <a:spcAft>
                <a:spcPts val="1200"/>
              </a:spcAft>
            </a:pPr>
            <a:r>
              <a:rPr lang="en-US" dirty="0"/>
              <a:t>Listening, hearing and speaking</a:t>
            </a:r>
          </a:p>
          <a:p>
            <a:pPr>
              <a:spcAft>
                <a:spcPts val="1200"/>
              </a:spcAft>
            </a:pPr>
            <a:r>
              <a:rPr lang="en-US" dirty="0"/>
              <a:t>Learn through lectures, discussions, and brainstorming</a:t>
            </a:r>
          </a:p>
          <a:p>
            <a:pPr>
              <a:spcAft>
                <a:spcPts val="1200"/>
              </a:spcAft>
            </a:pPr>
            <a:r>
              <a:rPr lang="en-US" dirty="0"/>
              <a:t>Interpret underlying meaning by listening to voice tone, pitch, and speed</a:t>
            </a:r>
          </a:p>
          <a:p>
            <a:pPr>
              <a:spcAft>
                <a:spcPts val="1200"/>
              </a:spcAft>
            </a:pPr>
            <a:r>
              <a:rPr lang="en-US" dirty="0"/>
              <a:t>Written information may have little meaning until heard </a:t>
            </a:r>
          </a:p>
        </p:txBody>
      </p:sp>
      <p:sp>
        <p:nvSpPr>
          <p:cNvPr id="4" name="Slide Number Placeholder 3"/>
          <p:cNvSpPr>
            <a:spLocks noGrp="1"/>
          </p:cNvSpPr>
          <p:nvPr>
            <p:ph type="sldNum" sz="quarter" idx="4"/>
          </p:nvPr>
        </p:nvSpPr>
        <p:spPr/>
        <p:txBody>
          <a:bodyPr/>
          <a:lstStyle/>
          <a:p>
            <a:fld id="{C8BFE72D-DEE3-1A40-BBC5-5AA7D885F44F}" type="slidenum">
              <a:rPr lang="en-US" smtClean="0"/>
              <a:pPr/>
              <a:t>14</a:t>
            </a:fld>
            <a:endParaRPr lang="en-US" sz="800" dirty="0"/>
          </a:p>
        </p:txBody>
      </p:sp>
      <p:grpSp>
        <p:nvGrpSpPr>
          <p:cNvPr id="8" name="Group 7"/>
          <p:cNvGrpSpPr/>
          <p:nvPr/>
        </p:nvGrpSpPr>
        <p:grpSpPr>
          <a:xfrm>
            <a:off x="7352161" y="1796963"/>
            <a:ext cx="2946269" cy="2994923"/>
            <a:chOff x="5310606" y="300997"/>
            <a:chExt cx="2286525" cy="2286525"/>
          </a:xfrm>
        </p:grpSpPr>
        <p:sp>
          <p:nvSpPr>
            <p:cNvPr id="9" name="Pie 8"/>
            <p:cNvSpPr/>
            <p:nvPr/>
          </p:nvSpPr>
          <p:spPr>
            <a:xfrm rot="5400000">
              <a:off x="5310606" y="300997"/>
              <a:ext cx="2286525" cy="2286525"/>
            </a:xfrm>
            <a:prstGeom prst="pieWedge">
              <a:avLst/>
            </a:prstGeom>
          </p:spPr>
          <p:style>
            <a:lnRef idx="2">
              <a:schemeClr val="lt1">
                <a:hueOff val="0"/>
                <a:satOff val="0"/>
                <a:lumOff val="0"/>
                <a:alphaOff val="0"/>
              </a:schemeClr>
            </a:lnRef>
            <a:fillRef idx="1">
              <a:schemeClr val="accent5">
                <a:hueOff val="-2986829"/>
                <a:satOff val="19555"/>
                <a:lumOff val="-6601"/>
                <a:alphaOff val="0"/>
              </a:schemeClr>
            </a:fillRef>
            <a:effectRef idx="0">
              <a:schemeClr val="accent5">
                <a:hueOff val="-2986829"/>
                <a:satOff val="19555"/>
                <a:lumOff val="-6601"/>
                <a:alphaOff val="0"/>
              </a:schemeClr>
            </a:effectRef>
            <a:fontRef idx="minor">
              <a:schemeClr val="lt1"/>
            </a:fontRef>
          </p:style>
        </p:sp>
        <p:sp>
          <p:nvSpPr>
            <p:cNvPr id="10" name="Pie 4"/>
            <p:cNvSpPr txBox="1"/>
            <p:nvPr/>
          </p:nvSpPr>
          <p:spPr>
            <a:xfrm>
              <a:off x="5310606" y="970705"/>
              <a:ext cx="1616817" cy="1616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Auditory</a:t>
              </a:r>
            </a:p>
          </p:txBody>
        </p:sp>
      </p:grpSp>
    </p:spTree>
    <p:extLst>
      <p:ext uri="{BB962C8B-B14F-4D97-AF65-F5344CB8AC3E}">
        <p14:creationId xmlns:p14="http://schemas.microsoft.com/office/powerpoint/2010/main" val="3673687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Read/Write</a:t>
            </a:r>
          </a:p>
        </p:txBody>
      </p:sp>
      <p:sp>
        <p:nvSpPr>
          <p:cNvPr id="3" name="Content Placeholder 2"/>
          <p:cNvSpPr>
            <a:spLocks noGrp="1"/>
          </p:cNvSpPr>
          <p:nvPr>
            <p:ph sz="half" idx="2"/>
          </p:nvPr>
        </p:nvSpPr>
        <p:spPr>
          <a:xfrm>
            <a:off x="952458" y="1679218"/>
            <a:ext cx="5242559" cy="4061826"/>
          </a:xfrm>
        </p:spPr>
        <p:txBody>
          <a:bodyPr/>
          <a:lstStyle/>
          <a:p>
            <a:pPr>
              <a:lnSpc>
                <a:spcPct val="150000"/>
              </a:lnSpc>
              <a:spcBef>
                <a:spcPts val="0"/>
              </a:spcBef>
              <a:spcAft>
                <a:spcPts val="1200"/>
              </a:spcAft>
            </a:pPr>
            <a:r>
              <a:rPr lang="en-US" dirty="0"/>
              <a:t>Information displayed as words</a:t>
            </a:r>
          </a:p>
          <a:p>
            <a:pPr>
              <a:lnSpc>
                <a:spcPct val="150000"/>
              </a:lnSpc>
              <a:spcBef>
                <a:spcPts val="0"/>
              </a:spcBef>
              <a:spcAft>
                <a:spcPts val="1200"/>
              </a:spcAft>
            </a:pPr>
            <a:r>
              <a:rPr lang="en-US" dirty="0"/>
              <a:t>Copious note takers</a:t>
            </a:r>
          </a:p>
          <a:p>
            <a:pPr>
              <a:lnSpc>
                <a:spcPct val="150000"/>
              </a:lnSpc>
              <a:spcBef>
                <a:spcPts val="0"/>
              </a:spcBef>
              <a:spcAft>
                <a:spcPts val="1200"/>
              </a:spcAft>
            </a:pPr>
            <a:r>
              <a:rPr lang="en-US" dirty="0"/>
              <a:t>Avid readers</a:t>
            </a:r>
          </a:p>
          <a:p>
            <a:pPr>
              <a:lnSpc>
                <a:spcPct val="150000"/>
              </a:lnSpc>
              <a:spcBef>
                <a:spcPts val="0"/>
              </a:spcBef>
              <a:spcAft>
                <a:spcPts val="1200"/>
              </a:spcAft>
            </a:pPr>
            <a:r>
              <a:rPr lang="en-US" dirty="0"/>
              <a:t>Good at translating abstract concepts to written words</a:t>
            </a:r>
          </a:p>
          <a:p>
            <a:pPr>
              <a:lnSpc>
                <a:spcPct val="150000"/>
              </a:lnSpc>
              <a:spcBef>
                <a:spcPts val="0"/>
              </a:spcBef>
              <a:spcAft>
                <a:spcPts val="1200"/>
              </a:spcAft>
            </a:pPr>
            <a:r>
              <a:rPr lang="en-US" dirty="0"/>
              <a:t>Reading and writing in all forms</a:t>
            </a:r>
          </a:p>
        </p:txBody>
      </p:sp>
      <p:sp>
        <p:nvSpPr>
          <p:cNvPr id="4" name="Slide Number Placeholder 3"/>
          <p:cNvSpPr>
            <a:spLocks noGrp="1"/>
          </p:cNvSpPr>
          <p:nvPr>
            <p:ph type="sldNum" sz="quarter" idx="4"/>
          </p:nvPr>
        </p:nvSpPr>
        <p:spPr/>
        <p:txBody>
          <a:bodyPr/>
          <a:lstStyle/>
          <a:p>
            <a:fld id="{C8BFE72D-DEE3-1A40-BBC5-5AA7D885F44F}" type="slidenum">
              <a:rPr lang="en-US" smtClean="0"/>
              <a:pPr/>
              <a:t>15</a:t>
            </a:fld>
            <a:endParaRPr lang="en-US" sz="800" dirty="0"/>
          </a:p>
        </p:txBody>
      </p:sp>
      <p:grpSp>
        <p:nvGrpSpPr>
          <p:cNvPr id="11" name="Group 10"/>
          <p:cNvGrpSpPr/>
          <p:nvPr/>
        </p:nvGrpSpPr>
        <p:grpSpPr>
          <a:xfrm>
            <a:off x="6869430" y="2023110"/>
            <a:ext cx="3509010" cy="3406140"/>
            <a:chOff x="5310606" y="2693136"/>
            <a:chExt cx="2286525" cy="2286525"/>
          </a:xfrm>
        </p:grpSpPr>
        <p:sp>
          <p:nvSpPr>
            <p:cNvPr id="12" name="Pie 11"/>
            <p:cNvSpPr/>
            <p:nvPr/>
          </p:nvSpPr>
          <p:spPr>
            <a:xfrm rot="10800000">
              <a:off x="5310606" y="2693136"/>
              <a:ext cx="2286525" cy="2286525"/>
            </a:xfrm>
            <a:prstGeom prst="pieWedge">
              <a:avLst/>
            </a:prstGeom>
          </p:spPr>
          <p:style>
            <a:lnRef idx="2">
              <a:schemeClr val="lt1">
                <a:hueOff val="0"/>
                <a:satOff val="0"/>
                <a:lumOff val="0"/>
                <a:alphaOff val="0"/>
              </a:schemeClr>
            </a:lnRef>
            <a:fillRef idx="1">
              <a:schemeClr val="accent5">
                <a:hueOff val="-5973658"/>
                <a:satOff val="39111"/>
                <a:lumOff val="-13203"/>
                <a:alphaOff val="0"/>
              </a:schemeClr>
            </a:fillRef>
            <a:effectRef idx="0">
              <a:schemeClr val="accent5">
                <a:hueOff val="-5973658"/>
                <a:satOff val="39111"/>
                <a:lumOff val="-13203"/>
                <a:alphaOff val="0"/>
              </a:schemeClr>
            </a:effectRef>
            <a:fontRef idx="minor">
              <a:schemeClr val="lt1"/>
            </a:fontRef>
          </p:style>
        </p:sp>
        <p:sp>
          <p:nvSpPr>
            <p:cNvPr id="13" name="Pie 4"/>
            <p:cNvSpPr txBox="1"/>
            <p:nvPr/>
          </p:nvSpPr>
          <p:spPr>
            <a:xfrm rot="21600000">
              <a:off x="5310606" y="2693136"/>
              <a:ext cx="1616817" cy="1616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Read/ Write</a:t>
              </a:r>
            </a:p>
          </p:txBody>
        </p:sp>
      </p:grpSp>
    </p:spTree>
    <p:extLst>
      <p:ext uri="{BB962C8B-B14F-4D97-AF65-F5344CB8AC3E}">
        <p14:creationId xmlns:p14="http://schemas.microsoft.com/office/powerpoint/2010/main" val="3287743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Kinesthetic</a:t>
            </a:r>
          </a:p>
        </p:txBody>
      </p:sp>
      <p:sp>
        <p:nvSpPr>
          <p:cNvPr id="3" name="Content Placeholder 2"/>
          <p:cNvSpPr>
            <a:spLocks noGrp="1"/>
          </p:cNvSpPr>
          <p:nvPr>
            <p:ph sz="half" idx="2"/>
          </p:nvPr>
        </p:nvSpPr>
        <p:spPr>
          <a:xfrm>
            <a:off x="4706845" y="2018608"/>
            <a:ext cx="5657807" cy="4153359"/>
          </a:xfrm>
        </p:spPr>
        <p:txBody>
          <a:bodyPr/>
          <a:lstStyle/>
          <a:p>
            <a:pPr>
              <a:spcAft>
                <a:spcPts val="1200"/>
              </a:spcAft>
            </a:pPr>
            <a:r>
              <a:rPr lang="en-US" dirty="0"/>
              <a:t>Experiencing, moving, and doing</a:t>
            </a:r>
          </a:p>
          <a:p>
            <a:pPr>
              <a:spcAft>
                <a:spcPts val="1200"/>
              </a:spcAft>
            </a:pPr>
            <a:r>
              <a:rPr lang="en-US" dirty="0"/>
              <a:t>Prefer hands-on approach and actively exploring</a:t>
            </a:r>
          </a:p>
          <a:p>
            <a:pPr>
              <a:spcAft>
                <a:spcPts val="1200"/>
              </a:spcAft>
            </a:pPr>
            <a:r>
              <a:rPr lang="en-US" dirty="0"/>
              <a:t>Difficulty sitting still for long period of time; may be easily distracted</a:t>
            </a:r>
          </a:p>
        </p:txBody>
      </p:sp>
      <p:sp>
        <p:nvSpPr>
          <p:cNvPr id="4" name="Slide Number Placeholder 3"/>
          <p:cNvSpPr>
            <a:spLocks noGrp="1"/>
          </p:cNvSpPr>
          <p:nvPr>
            <p:ph type="sldNum" sz="quarter" idx="4"/>
          </p:nvPr>
        </p:nvSpPr>
        <p:spPr/>
        <p:txBody>
          <a:bodyPr/>
          <a:lstStyle/>
          <a:p>
            <a:fld id="{C8BFE72D-DEE3-1A40-BBC5-5AA7D885F44F}" type="slidenum">
              <a:rPr lang="en-US" smtClean="0"/>
              <a:pPr/>
              <a:t>16</a:t>
            </a:fld>
            <a:endParaRPr lang="en-US" sz="800" dirty="0"/>
          </a:p>
        </p:txBody>
      </p:sp>
      <p:grpSp>
        <p:nvGrpSpPr>
          <p:cNvPr id="8" name="Group 7"/>
          <p:cNvGrpSpPr/>
          <p:nvPr/>
        </p:nvGrpSpPr>
        <p:grpSpPr>
          <a:xfrm>
            <a:off x="1042801" y="1877961"/>
            <a:ext cx="3036833" cy="3066990"/>
            <a:chOff x="3287865" y="2463826"/>
            <a:chExt cx="2286525" cy="2396421"/>
          </a:xfrm>
        </p:grpSpPr>
        <p:sp>
          <p:nvSpPr>
            <p:cNvPr id="9" name="Pie 8"/>
            <p:cNvSpPr/>
            <p:nvPr/>
          </p:nvSpPr>
          <p:spPr>
            <a:xfrm rot="16200000">
              <a:off x="3287865" y="2573722"/>
              <a:ext cx="2286525" cy="2286525"/>
            </a:xfrm>
            <a:prstGeom prst="pieWedge">
              <a:avLst/>
            </a:prstGeom>
          </p:spPr>
          <p:style>
            <a:lnRef idx="2">
              <a:schemeClr val="lt1">
                <a:hueOff val="0"/>
                <a:satOff val="0"/>
                <a:lumOff val="0"/>
                <a:alphaOff val="0"/>
              </a:schemeClr>
            </a:lnRef>
            <a:fillRef idx="1">
              <a:schemeClr val="accent5">
                <a:hueOff val="-8960488"/>
                <a:satOff val="58666"/>
                <a:lumOff val="-19804"/>
                <a:alphaOff val="0"/>
              </a:schemeClr>
            </a:fillRef>
            <a:effectRef idx="0">
              <a:schemeClr val="accent5">
                <a:hueOff val="-8960488"/>
                <a:satOff val="58666"/>
                <a:lumOff val="-19804"/>
                <a:alphaOff val="0"/>
              </a:schemeClr>
            </a:effectRef>
            <a:fontRef idx="minor">
              <a:schemeClr val="lt1"/>
            </a:fontRef>
          </p:style>
        </p:sp>
        <p:sp>
          <p:nvSpPr>
            <p:cNvPr id="10" name="Pie 4"/>
            <p:cNvSpPr txBox="1"/>
            <p:nvPr/>
          </p:nvSpPr>
          <p:spPr>
            <a:xfrm>
              <a:off x="3770872" y="2463826"/>
              <a:ext cx="1616480" cy="1616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2400" b="1" kern="1200" dirty="0">
                  <a:solidFill>
                    <a:schemeClr val="tx1"/>
                  </a:solidFill>
                </a:rPr>
                <a:t>Kinesthetic</a:t>
              </a:r>
            </a:p>
          </p:txBody>
        </p:sp>
      </p:grpSp>
    </p:spTree>
    <p:extLst>
      <p:ext uri="{BB962C8B-B14F-4D97-AF65-F5344CB8AC3E}">
        <p14:creationId xmlns:p14="http://schemas.microsoft.com/office/powerpoint/2010/main" val="82146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Principles of Adult Learning</a:t>
            </a:r>
          </a:p>
        </p:txBody>
      </p:sp>
      <p:sp>
        <p:nvSpPr>
          <p:cNvPr id="3" name="Content Placeholder 2"/>
          <p:cNvSpPr>
            <a:spLocks noGrp="1"/>
          </p:cNvSpPr>
          <p:nvPr>
            <p:ph sz="half" idx="2"/>
          </p:nvPr>
        </p:nvSpPr>
        <p:spPr>
          <a:xfrm>
            <a:off x="844446" y="1999836"/>
            <a:ext cx="5757522" cy="4153359"/>
          </a:xfrm>
        </p:spPr>
        <p:txBody>
          <a:bodyPr/>
          <a:lstStyle/>
          <a:p>
            <a:pPr marL="457200" indent="-457200">
              <a:buAutoNum type="arabicPeriod"/>
            </a:pPr>
            <a:r>
              <a:rPr lang="en-US" dirty="0"/>
              <a:t>Adults are internally motivated, autonomous, and self-directed.</a:t>
            </a:r>
          </a:p>
          <a:p>
            <a:pPr marL="457200" indent="-457200">
              <a:buAutoNum type="arabicPeriod"/>
            </a:pPr>
            <a:r>
              <a:rPr lang="en-US" dirty="0"/>
              <a:t>Adults bring life experience and knowledge to learning.</a:t>
            </a:r>
          </a:p>
          <a:p>
            <a:pPr marL="457200" indent="-457200">
              <a:buAutoNum type="arabicPeriod"/>
            </a:pPr>
            <a:r>
              <a:rPr lang="en-US" dirty="0"/>
              <a:t>Adults are goal-oriented.</a:t>
            </a:r>
          </a:p>
          <a:p>
            <a:pPr marL="457200" indent="-457200">
              <a:buAutoNum type="arabicPeriod"/>
            </a:pPr>
            <a:r>
              <a:rPr lang="en-US" dirty="0"/>
              <a:t>Adults are relevancy-oriented.</a:t>
            </a:r>
          </a:p>
          <a:p>
            <a:pPr marL="457200" indent="-457200">
              <a:buAutoNum type="arabicPeriod"/>
            </a:pPr>
            <a:r>
              <a:rPr lang="en-US" dirty="0"/>
              <a:t>Adults are practical.</a:t>
            </a:r>
          </a:p>
          <a:p>
            <a:pPr marL="457200" indent="-457200">
              <a:buAutoNum type="arabicPeriod"/>
            </a:pPr>
            <a:r>
              <a:rPr lang="en-US" dirty="0"/>
              <a:t>Adults desire respect. </a:t>
            </a:r>
          </a:p>
        </p:txBody>
      </p:sp>
      <p:sp>
        <p:nvSpPr>
          <p:cNvPr id="4" name="Slide Number Placeholder 3"/>
          <p:cNvSpPr>
            <a:spLocks noGrp="1"/>
          </p:cNvSpPr>
          <p:nvPr>
            <p:ph type="sldNum" sz="quarter" idx="4"/>
          </p:nvPr>
        </p:nvSpPr>
        <p:spPr/>
        <p:txBody>
          <a:bodyPr/>
          <a:lstStyle/>
          <a:p>
            <a:fld id="{C8BFE72D-DEE3-1A40-BBC5-5AA7D885F44F}" type="slidenum">
              <a:rPr lang="en-US" smtClean="0"/>
              <a:pPr/>
              <a:t>17</a:t>
            </a:fld>
            <a:endParaRPr lang="en-US" sz="8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5208" y="2212805"/>
            <a:ext cx="5202951" cy="3465924"/>
          </a:xfrm>
          <a:prstGeom prst="rect">
            <a:avLst/>
          </a:prstGeom>
        </p:spPr>
      </p:pic>
    </p:spTree>
    <p:extLst>
      <p:ext uri="{BB962C8B-B14F-4D97-AF65-F5344CB8AC3E}">
        <p14:creationId xmlns:p14="http://schemas.microsoft.com/office/powerpoint/2010/main" val="1703967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9F60-D7CB-41B3-A79F-7DAAB163FFBE}"/>
              </a:ext>
            </a:extLst>
          </p:cNvPr>
          <p:cNvSpPr>
            <a:spLocks noGrp="1"/>
          </p:cNvSpPr>
          <p:nvPr>
            <p:ph type="title"/>
          </p:nvPr>
        </p:nvSpPr>
        <p:spPr/>
        <p:txBody>
          <a:bodyPr/>
          <a:lstStyle/>
          <a:p>
            <a:r>
              <a:rPr lang="en-US" dirty="0"/>
              <a:t>Internally Motivated &amp; Self-directed</a:t>
            </a:r>
          </a:p>
        </p:txBody>
      </p:sp>
      <p:sp>
        <p:nvSpPr>
          <p:cNvPr id="3" name="Content Placeholder 2">
            <a:extLst>
              <a:ext uri="{FF2B5EF4-FFF2-40B4-BE49-F238E27FC236}">
                <a16:creationId xmlns:a16="http://schemas.microsoft.com/office/drawing/2014/main" id="{D9BEF92E-5CC6-4E39-95B1-D0D89A2C4939}"/>
              </a:ext>
            </a:extLst>
          </p:cNvPr>
          <p:cNvSpPr>
            <a:spLocks noGrp="1"/>
          </p:cNvSpPr>
          <p:nvPr>
            <p:ph sz="half" idx="2"/>
          </p:nvPr>
        </p:nvSpPr>
        <p:spPr>
          <a:xfrm>
            <a:off x="838201" y="1839816"/>
            <a:ext cx="6474713" cy="4153359"/>
          </a:xfrm>
        </p:spPr>
        <p:txBody>
          <a:bodyPr>
            <a:normAutofit/>
          </a:bodyPr>
          <a:lstStyle/>
          <a:p>
            <a:pPr>
              <a:lnSpc>
                <a:spcPct val="100000"/>
              </a:lnSpc>
              <a:spcBef>
                <a:spcPts val="1200"/>
              </a:spcBef>
              <a:spcAft>
                <a:spcPts val="1200"/>
              </a:spcAft>
            </a:pPr>
            <a:r>
              <a:rPr lang="en-US" dirty="0"/>
              <a:t>Encourage the learner</a:t>
            </a:r>
          </a:p>
          <a:p>
            <a:pPr>
              <a:lnSpc>
                <a:spcPct val="100000"/>
              </a:lnSpc>
              <a:spcBef>
                <a:spcPts val="1200"/>
              </a:spcBef>
              <a:spcAft>
                <a:spcPts val="1200"/>
              </a:spcAft>
            </a:pPr>
            <a:r>
              <a:rPr lang="en-US" dirty="0"/>
              <a:t>Allow room for participants to determine parts of learning process</a:t>
            </a:r>
          </a:p>
          <a:p>
            <a:pPr>
              <a:lnSpc>
                <a:spcPct val="100000"/>
              </a:lnSpc>
              <a:spcBef>
                <a:spcPts val="1200"/>
              </a:spcBef>
              <a:spcAft>
                <a:spcPts val="1200"/>
              </a:spcAft>
            </a:pPr>
            <a:r>
              <a:rPr lang="en-US" dirty="0"/>
              <a:t>Ask for their opinion and feedback</a:t>
            </a:r>
          </a:p>
          <a:p>
            <a:pPr>
              <a:lnSpc>
                <a:spcPct val="100000"/>
              </a:lnSpc>
              <a:spcBef>
                <a:spcPts val="1200"/>
              </a:spcBef>
              <a:spcAft>
                <a:spcPts val="1200"/>
              </a:spcAft>
            </a:pPr>
            <a:r>
              <a:rPr lang="en-US" dirty="0"/>
              <a:t>Give them responsibility (and step back)</a:t>
            </a:r>
          </a:p>
          <a:p>
            <a:pPr>
              <a:lnSpc>
                <a:spcPct val="100000"/>
              </a:lnSpc>
              <a:spcBef>
                <a:spcPts val="1200"/>
              </a:spcBef>
              <a:spcAft>
                <a:spcPts val="1200"/>
              </a:spcAft>
            </a:pPr>
            <a:r>
              <a:rPr lang="en-US" dirty="0"/>
              <a:t>Help them define how learning opportunity matches with their goals. </a:t>
            </a:r>
          </a:p>
          <a:p>
            <a:pPr marL="0" indent="0">
              <a:buNone/>
            </a:pPr>
            <a:endParaRPr lang="en-US" dirty="0"/>
          </a:p>
        </p:txBody>
      </p:sp>
      <p:sp>
        <p:nvSpPr>
          <p:cNvPr id="4" name="Slide Number Placeholder 3">
            <a:extLst>
              <a:ext uri="{FF2B5EF4-FFF2-40B4-BE49-F238E27FC236}">
                <a16:creationId xmlns:a16="http://schemas.microsoft.com/office/drawing/2014/main" id="{27994B85-026B-4BA5-80BE-344B78AC72CB}"/>
              </a:ext>
            </a:extLst>
          </p:cNvPr>
          <p:cNvSpPr>
            <a:spLocks noGrp="1"/>
          </p:cNvSpPr>
          <p:nvPr>
            <p:ph type="sldNum" sz="quarter" idx="4"/>
          </p:nvPr>
        </p:nvSpPr>
        <p:spPr/>
        <p:txBody>
          <a:bodyPr/>
          <a:lstStyle/>
          <a:p>
            <a:fld id="{C8BFE72D-DEE3-1A40-BBC5-5AA7D885F44F}" type="slidenum">
              <a:rPr lang="en-US" smtClean="0"/>
              <a:pPr/>
              <a:t>18</a:t>
            </a:fld>
            <a:endParaRPr lang="en-US" sz="800" dirty="0"/>
          </a:p>
        </p:txBody>
      </p:sp>
      <p:pic>
        <p:nvPicPr>
          <p:cNvPr id="5" name="Content Placeholder 5">
            <a:extLst>
              <a:ext uri="{FF2B5EF4-FFF2-40B4-BE49-F238E27FC236}">
                <a16:creationId xmlns:a16="http://schemas.microsoft.com/office/drawing/2014/main" id="{711D524F-11A5-4954-87EC-AE238D47DA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2914" y="1913356"/>
            <a:ext cx="4519421" cy="4006278"/>
          </a:xfrm>
          <a:prstGeom prst="rect">
            <a:avLst/>
          </a:prstGeom>
        </p:spPr>
      </p:pic>
    </p:spTree>
    <p:extLst>
      <p:ext uri="{BB962C8B-B14F-4D97-AF65-F5344CB8AC3E}">
        <p14:creationId xmlns:p14="http://schemas.microsoft.com/office/powerpoint/2010/main" val="4145268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3E5DA-1BCF-4203-9B29-E05A7AB0DC10}"/>
              </a:ext>
            </a:extLst>
          </p:cNvPr>
          <p:cNvSpPr>
            <a:spLocks noGrp="1"/>
          </p:cNvSpPr>
          <p:nvPr>
            <p:ph type="title"/>
          </p:nvPr>
        </p:nvSpPr>
        <p:spPr/>
        <p:txBody>
          <a:bodyPr/>
          <a:lstStyle/>
          <a:p>
            <a:r>
              <a:rPr lang="en-US" dirty="0"/>
              <a:t>Bring Life Experience and Knowledge to Learning</a:t>
            </a:r>
          </a:p>
        </p:txBody>
      </p:sp>
      <p:sp>
        <p:nvSpPr>
          <p:cNvPr id="4" name="Slide Number Placeholder 3">
            <a:extLst>
              <a:ext uri="{FF2B5EF4-FFF2-40B4-BE49-F238E27FC236}">
                <a16:creationId xmlns:a16="http://schemas.microsoft.com/office/drawing/2014/main" id="{A650F6CA-E195-4D8F-9E62-A54AB1632736}"/>
              </a:ext>
            </a:extLst>
          </p:cNvPr>
          <p:cNvSpPr>
            <a:spLocks noGrp="1"/>
          </p:cNvSpPr>
          <p:nvPr>
            <p:ph type="sldNum" sz="quarter" idx="4"/>
          </p:nvPr>
        </p:nvSpPr>
        <p:spPr/>
        <p:txBody>
          <a:bodyPr/>
          <a:lstStyle/>
          <a:p>
            <a:fld id="{C8BFE72D-DEE3-1A40-BBC5-5AA7D885F44F}" type="slidenum">
              <a:rPr lang="en-US" smtClean="0"/>
              <a:pPr/>
              <a:t>19</a:t>
            </a:fld>
            <a:endParaRPr lang="en-US" sz="800" dirty="0"/>
          </a:p>
        </p:txBody>
      </p:sp>
      <p:pic>
        <p:nvPicPr>
          <p:cNvPr id="5" name="Content Placeholder 5">
            <a:extLst>
              <a:ext uri="{FF2B5EF4-FFF2-40B4-BE49-F238E27FC236}">
                <a16:creationId xmlns:a16="http://schemas.microsoft.com/office/drawing/2014/main" id="{AAA17959-57D5-49FF-83F4-6333CB0F473C}"/>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252720" y="1597446"/>
            <a:ext cx="5852160" cy="4130040"/>
          </a:xfrm>
        </p:spPr>
      </p:pic>
      <p:sp>
        <p:nvSpPr>
          <p:cNvPr id="8" name="Content Placeholder 2">
            <a:extLst>
              <a:ext uri="{FF2B5EF4-FFF2-40B4-BE49-F238E27FC236}">
                <a16:creationId xmlns:a16="http://schemas.microsoft.com/office/drawing/2014/main" id="{6FA9BC8F-DB42-4B26-BBCD-19C3F3B15799}"/>
              </a:ext>
            </a:extLst>
          </p:cNvPr>
          <p:cNvSpPr txBox="1">
            <a:spLocks/>
          </p:cNvSpPr>
          <p:nvPr/>
        </p:nvSpPr>
        <p:spPr>
          <a:xfrm>
            <a:off x="838200" y="2349661"/>
            <a:ext cx="4162696" cy="3608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Come with a wide range of previous experiences</a:t>
            </a:r>
          </a:p>
          <a:p>
            <a:pPr marL="0" indent="0">
              <a:buNone/>
            </a:pPr>
            <a:endParaRPr lang="en-US" sz="1200" dirty="0"/>
          </a:p>
          <a:p>
            <a:r>
              <a:rPr lang="en-US" sz="2800" dirty="0"/>
              <a:t>Need to connect new ideas with existing knowledge</a:t>
            </a:r>
          </a:p>
        </p:txBody>
      </p:sp>
    </p:spTree>
    <p:extLst>
      <p:ext uri="{BB962C8B-B14F-4D97-AF65-F5344CB8AC3E}">
        <p14:creationId xmlns:p14="http://schemas.microsoft.com/office/powerpoint/2010/main" val="2245007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this module</a:t>
            </a:r>
          </a:p>
        </p:txBody>
      </p:sp>
      <p:sp>
        <p:nvSpPr>
          <p:cNvPr id="3" name="Content Placeholder 2"/>
          <p:cNvSpPr>
            <a:spLocks noGrp="1"/>
          </p:cNvSpPr>
          <p:nvPr>
            <p:ph sz="half" idx="2"/>
          </p:nvPr>
        </p:nvSpPr>
        <p:spPr/>
        <p:txBody>
          <a:bodyPr/>
          <a:lstStyle/>
          <a:p>
            <a:pPr marL="0" indent="0" algn="ctr">
              <a:buNone/>
            </a:pPr>
            <a:endParaRPr lang="en-US" b="1" dirty="0"/>
          </a:p>
          <a:p>
            <a:pPr>
              <a:lnSpc>
                <a:spcPct val="150000"/>
              </a:lnSpc>
            </a:pPr>
            <a:r>
              <a:rPr lang="en-US" sz="2800" dirty="0"/>
              <a:t>Learning Styles </a:t>
            </a:r>
          </a:p>
          <a:p>
            <a:pPr>
              <a:lnSpc>
                <a:spcPct val="150000"/>
              </a:lnSpc>
            </a:pPr>
            <a:r>
              <a:rPr lang="en-US" sz="2800" dirty="0"/>
              <a:t>Principles of Adult Learning</a:t>
            </a:r>
          </a:p>
          <a:p>
            <a:pPr>
              <a:lnSpc>
                <a:spcPct val="150000"/>
              </a:lnSpc>
            </a:pPr>
            <a:r>
              <a:rPr lang="en-US" sz="2800" dirty="0"/>
              <a:t>Strategies for working with adult learners </a:t>
            </a:r>
          </a:p>
        </p:txBody>
      </p:sp>
      <p:sp>
        <p:nvSpPr>
          <p:cNvPr id="4" name="Slide Number Placeholder 3"/>
          <p:cNvSpPr>
            <a:spLocks noGrp="1"/>
          </p:cNvSpPr>
          <p:nvPr>
            <p:ph type="sldNum" sz="quarter" idx="4"/>
          </p:nvPr>
        </p:nvSpPr>
        <p:spPr/>
        <p:txBody>
          <a:bodyPr/>
          <a:lstStyle/>
          <a:p>
            <a:fld id="{C8BFE72D-DEE3-1A40-BBC5-5AA7D885F44F}" type="slidenum">
              <a:rPr lang="en-US" smtClean="0"/>
              <a:pPr/>
              <a:t>2</a:t>
            </a:fld>
            <a:endParaRPr lang="en-US" sz="800" dirty="0"/>
          </a:p>
        </p:txBody>
      </p:sp>
    </p:spTree>
    <p:extLst>
      <p:ext uri="{BB962C8B-B14F-4D97-AF65-F5344CB8AC3E}">
        <p14:creationId xmlns:p14="http://schemas.microsoft.com/office/powerpoint/2010/main" val="2850768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7965-907E-438F-A8E7-D87D7938EB6E}"/>
              </a:ext>
            </a:extLst>
          </p:cNvPr>
          <p:cNvSpPr>
            <a:spLocks noGrp="1"/>
          </p:cNvSpPr>
          <p:nvPr>
            <p:ph type="title"/>
          </p:nvPr>
        </p:nvSpPr>
        <p:spPr/>
        <p:txBody>
          <a:bodyPr/>
          <a:lstStyle/>
          <a:p>
            <a:r>
              <a:rPr lang="en-US" dirty="0"/>
              <a:t>Goal-oriented</a:t>
            </a:r>
          </a:p>
        </p:txBody>
      </p:sp>
      <p:sp>
        <p:nvSpPr>
          <p:cNvPr id="4" name="Slide Number Placeholder 3">
            <a:extLst>
              <a:ext uri="{FF2B5EF4-FFF2-40B4-BE49-F238E27FC236}">
                <a16:creationId xmlns:a16="http://schemas.microsoft.com/office/drawing/2014/main" id="{932B3088-752B-4CD0-9820-7535D40C3E54}"/>
              </a:ext>
            </a:extLst>
          </p:cNvPr>
          <p:cNvSpPr>
            <a:spLocks noGrp="1"/>
          </p:cNvSpPr>
          <p:nvPr>
            <p:ph type="sldNum" sz="quarter" idx="4"/>
          </p:nvPr>
        </p:nvSpPr>
        <p:spPr/>
        <p:txBody>
          <a:bodyPr/>
          <a:lstStyle/>
          <a:p>
            <a:fld id="{C8BFE72D-DEE3-1A40-BBC5-5AA7D885F44F}" type="slidenum">
              <a:rPr lang="en-US" smtClean="0"/>
              <a:pPr/>
              <a:t>20</a:t>
            </a:fld>
            <a:endParaRPr lang="en-US" sz="800" dirty="0"/>
          </a:p>
        </p:txBody>
      </p:sp>
      <p:pic>
        <p:nvPicPr>
          <p:cNvPr id="5" name="Content Placeholder 5">
            <a:extLst>
              <a:ext uri="{FF2B5EF4-FFF2-40B4-BE49-F238E27FC236}">
                <a16:creationId xmlns:a16="http://schemas.microsoft.com/office/drawing/2014/main" id="{32ACCC53-69CF-4670-9B53-CDFE64D8B967}"/>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844446" y="1597446"/>
            <a:ext cx="4306196" cy="4152900"/>
          </a:xfrm>
        </p:spPr>
      </p:pic>
      <p:sp>
        <p:nvSpPr>
          <p:cNvPr id="7" name="Content Placeholder 2">
            <a:extLst>
              <a:ext uri="{FF2B5EF4-FFF2-40B4-BE49-F238E27FC236}">
                <a16:creationId xmlns:a16="http://schemas.microsoft.com/office/drawing/2014/main" id="{D018DF43-E770-409F-A5FA-63067D82CEBB}"/>
              </a:ext>
            </a:extLst>
          </p:cNvPr>
          <p:cNvSpPr txBox="1">
            <a:spLocks/>
          </p:cNvSpPr>
          <p:nvPr/>
        </p:nvSpPr>
        <p:spPr>
          <a:xfrm>
            <a:off x="5571331" y="1751196"/>
            <a:ext cx="5658657" cy="3999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How will it help them reach their goals?</a:t>
            </a:r>
          </a:p>
          <a:p>
            <a:pPr marL="0" indent="0">
              <a:buNone/>
            </a:pPr>
            <a:endParaRPr lang="en-US" sz="1100" dirty="0"/>
          </a:p>
          <a:p>
            <a:r>
              <a:rPr lang="en-US" dirty="0"/>
              <a:t>What’s in it for them?</a:t>
            </a:r>
          </a:p>
          <a:p>
            <a:pPr marL="0" indent="0">
              <a:buNone/>
            </a:pPr>
            <a:endParaRPr lang="en-US" sz="1100" dirty="0"/>
          </a:p>
          <a:p>
            <a:r>
              <a:rPr lang="en-US" dirty="0"/>
              <a:t>Well organized, clearly show connection between content/activities, and expected outcomes</a:t>
            </a:r>
          </a:p>
          <a:p>
            <a:pPr marL="0" indent="0">
              <a:buNone/>
            </a:pPr>
            <a:endParaRPr lang="en-US" sz="1100" dirty="0"/>
          </a:p>
          <a:p>
            <a:r>
              <a:rPr lang="en-US" dirty="0"/>
              <a:t>Provide feedback</a:t>
            </a:r>
          </a:p>
        </p:txBody>
      </p:sp>
    </p:spTree>
    <p:extLst>
      <p:ext uri="{BB962C8B-B14F-4D97-AF65-F5344CB8AC3E}">
        <p14:creationId xmlns:p14="http://schemas.microsoft.com/office/powerpoint/2010/main" val="3815962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7D7D-705C-4FFB-94A0-0CC59A0F2844}"/>
              </a:ext>
            </a:extLst>
          </p:cNvPr>
          <p:cNvSpPr>
            <a:spLocks noGrp="1"/>
          </p:cNvSpPr>
          <p:nvPr>
            <p:ph type="title"/>
          </p:nvPr>
        </p:nvSpPr>
        <p:spPr/>
        <p:txBody>
          <a:bodyPr/>
          <a:lstStyle/>
          <a:p>
            <a:r>
              <a:rPr lang="en-US" dirty="0"/>
              <a:t>Relevancy-oriented</a:t>
            </a:r>
          </a:p>
        </p:txBody>
      </p:sp>
      <p:sp>
        <p:nvSpPr>
          <p:cNvPr id="4" name="Slide Number Placeholder 3">
            <a:extLst>
              <a:ext uri="{FF2B5EF4-FFF2-40B4-BE49-F238E27FC236}">
                <a16:creationId xmlns:a16="http://schemas.microsoft.com/office/drawing/2014/main" id="{18CDC4DD-7821-4BCA-8175-715D9FC7CB23}"/>
              </a:ext>
            </a:extLst>
          </p:cNvPr>
          <p:cNvSpPr>
            <a:spLocks noGrp="1"/>
          </p:cNvSpPr>
          <p:nvPr>
            <p:ph type="sldNum" sz="quarter" idx="4"/>
          </p:nvPr>
        </p:nvSpPr>
        <p:spPr/>
        <p:txBody>
          <a:bodyPr/>
          <a:lstStyle/>
          <a:p>
            <a:fld id="{C8BFE72D-DEE3-1A40-BBC5-5AA7D885F44F}" type="slidenum">
              <a:rPr lang="en-US" smtClean="0"/>
              <a:pPr/>
              <a:t>21</a:t>
            </a:fld>
            <a:endParaRPr lang="en-US" sz="800" dirty="0"/>
          </a:p>
        </p:txBody>
      </p:sp>
      <p:pic>
        <p:nvPicPr>
          <p:cNvPr id="5" name="Content Placeholder 7">
            <a:extLst>
              <a:ext uri="{FF2B5EF4-FFF2-40B4-BE49-F238E27FC236}">
                <a16:creationId xmlns:a16="http://schemas.microsoft.com/office/drawing/2014/main" id="{F6F1E2A0-7DFF-4166-825D-D510967393B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22483" y="1877784"/>
            <a:ext cx="4152900" cy="4152900"/>
          </a:xfrm>
        </p:spPr>
      </p:pic>
      <p:sp>
        <p:nvSpPr>
          <p:cNvPr id="6" name="Rectangle 5">
            <a:extLst>
              <a:ext uri="{FF2B5EF4-FFF2-40B4-BE49-F238E27FC236}">
                <a16:creationId xmlns:a16="http://schemas.microsoft.com/office/drawing/2014/main" id="{DFC820EB-E30E-4A80-A473-9A87A1C13A69}"/>
              </a:ext>
            </a:extLst>
          </p:cNvPr>
          <p:cNvSpPr/>
          <p:nvPr/>
        </p:nvSpPr>
        <p:spPr>
          <a:xfrm>
            <a:off x="838201" y="2481365"/>
            <a:ext cx="5365830" cy="954107"/>
          </a:xfrm>
          <a:prstGeom prst="rect">
            <a:avLst/>
          </a:prstGeom>
        </p:spPr>
        <p:txBody>
          <a:bodyPr wrap="square">
            <a:spAutoFit/>
          </a:bodyPr>
          <a:lstStyle/>
          <a:p>
            <a:r>
              <a:rPr lang="en-US" sz="2800" dirty="0"/>
              <a:t>Want to know why they should </a:t>
            </a:r>
          </a:p>
          <a:p>
            <a:r>
              <a:rPr lang="en-US" sz="2800" dirty="0"/>
              <a:t>learn something</a:t>
            </a:r>
          </a:p>
        </p:txBody>
      </p:sp>
    </p:spTree>
    <p:extLst>
      <p:ext uri="{BB962C8B-B14F-4D97-AF65-F5344CB8AC3E}">
        <p14:creationId xmlns:p14="http://schemas.microsoft.com/office/powerpoint/2010/main" val="251669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09559E-F1FB-47EE-B026-DF927F245343}"/>
              </a:ext>
            </a:extLst>
          </p:cNvPr>
          <p:cNvSpPr>
            <a:spLocks noGrp="1"/>
          </p:cNvSpPr>
          <p:nvPr>
            <p:ph type="sldNum" sz="quarter" idx="4"/>
          </p:nvPr>
        </p:nvSpPr>
        <p:spPr/>
        <p:txBody>
          <a:bodyPr/>
          <a:lstStyle/>
          <a:p>
            <a:fld id="{C8BFE72D-DEE3-1A40-BBC5-5AA7D885F44F}" type="slidenum">
              <a:rPr lang="en-US" smtClean="0"/>
              <a:pPr/>
              <a:t>22</a:t>
            </a:fld>
            <a:endParaRPr lang="en-US" sz="800" dirty="0"/>
          </a:p>
        </p:txBody>
      </p:sp>
      <p:sp>
        <p:nvSpPr>
          <p:cNvPr id="3" name="Title 1">
            <a:extLst>
              <a:ext uri="{FF2B5EF4-FFF2-40B4-BE49-F238E27FC236}">
                <a16:creationId xmlns:a16="http://schemas.microsoft.com/office/drawing/2014/main" id="{10FEEDFD-D68A-48F3-AE0C-698A9D78A33B}"/>
              </a:ext>
            </a:extLst>
          </p:cNvPr>
          <p:cNvSpPr txBox="1">
            <a:spLocks/>
          </p:cNvSpPr>
          <p:nvPr/>
        </p:nvSpPr>
        <p:spPr>
          <a:xfrm>
            <a:off x="838200" y="444638"/>
            <a:ext cx="9264267" cy="1152808"/>
          </a:xfrm>
          <a:prstGeom prst="rect">
            <a:avLst/>
          </a:prstGeom>
        </p:spPr>
        <p:txBody>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US"/>
              <a:t>Practical</a:t>
            </a:r>
            <a:endParaRPr lang="en-US" dirty="0"/>
          </a:p>
        </p:txBody>
      </p:sp>
      <p:sp>
        <p:nvSpPr>
          <p:cNvPr id="4" name="Content Placeholder 2">
            <a:extLst>
              <a:ext uri="{FF2B5EF4-FFF2-40B4-BE49-F238E27FC236}">
                <a16:creationId xmlns:a16="http://schemas.microsoft.com/office/drawing/2014/main" id="{FA93714E-F4DD-425D-8C66-6A7D8D122526}"/>
              </a:ext>
            </a:extLst>
          </p:cNvPr>
          <p:cNvSpPr txBox="1">
            <a:spLocks/>
          </p:cNvSpPr>
          <p:nvPr/>
        </p:nvSpPr>
        <p:spPr>
          <a:xfrm>
            <a:off x="6391656" y="2113915"/>
            <a:ext cx="5178552" cy="4073005"/>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Learn by doing</a:t>
            </a:r>
          </a:p>
          <a:p>
            <a:endParaRPr lang="en-US"/>
          </a:p>
          <a:p>
            <a:r>
              <a:rPr lang="en-US"/>
              <a:t>Focus on most useful aspects</a:t>
            </a:r>
          </a:p>
          <a:p>
            <a:endParaRPr lang="en-US"/>
          </a:p>
          <a:p>
            <a:r>
              <a:rPr lang="en-US"/>
              <a:t>Not usually interested in knowledge for its own sake</a:t>
            </a:r>
          </a:p>
          <a:p>
            <a:endParaRPr lang="en-US"/>
          </a:p>
          <a:p>
            <a:endParaRPr lang="en-US" dirty="0"/>
          </a:p>
        </p:txBody>
      </p:sp>
      <p:pic>
        <p:nvPicPr>
          <p:cNvPr id="5" name="Content Placeholder 6">
            <a:extLst>
              <a:ext uri="{FF2B5EF4-FFF2-40B4-BE49-F238E27FC236}">
                <a16:creationId xmlns:a16="http://schemas.microsoft.com/office/drawing/2014/main" id="{FA4F2FEC-C74B-4973-B6B6-A64F183720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088" y="2113915"/>
            <a:ext cx="5181600" cy="3297872"/>
          </a:xfrm>
          <a:prstGeom prst="rect">
            <a:avLst/>
          </a:prstGeom>
        </p:spPr>
      </p:pic>
    </p:spTree>
    <p:extLst>
      <p:ext uri="{BB962C8B-B14F-4D97-AF65-F5344CB8AC3E}">
        <p14:creationId xmlns:p14="http://schemas.microsoft.com/office/powerpoint/2010/main" val="748025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00DCA3DD-13D1-4DAC-B3E5-C41750E6351A}"/>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r="20803"/>
          <a:stretch/>
        </p:blipFill>
        <p:spPr>
          <a:xfrm>
            <a:off x="495628" y="2204189"/>
            <a:ext cx="3613385" cy="3483156"/>
          </a:xfrm>
        </p:spPr>
      </p:pic>
      <p:sp>
        <p:nvSpPr>
          <p:cNvPr id="2" name="Title 1">
            <a:extLst>
              <a:ext uri="{FF2B5EF4-FFF2-40B4-BE49-F238E27FC236}">
                <a16:creationId xmlns:a16="http://schemas.microsoft.com/office/drawing/2014/main" id="{630D35E5-6A92-4B51-A336-A94033D2D262}"/>
              </a:ext>
            </a:extLst>
          </p:cNvPr>
          <p:cNvSpPr>
            <a:spLocks noGrp="1"/>
          </p:cNvSpPr>
          <p:nvPr>
            <p:ph type="title"/>
          </p:nvPr>
        </p:nvSpPr>
        <p:spPr/>
        <p:txBody>
          <a:bodyPr/>
          <a:lstStyle/>
          <a:p>
            <a:r>
              <a:rPr lang="en-US"/>
              <a:t>Adult Learners Desire Respect</a:t>
            </a:r>
            <a:endParaRPr lang="en-US" dirty="0"/>
          </a:p>
        </p:txBody>
      </p:sp>
      <p:sp>
        <p:nvSpPr>
          <p:cNvPr id="4" name="Slide Number Placeholder 3">
            <a:extLst>
              <a:ext uri="{FF2B5EF4-FFF2-40B4-BE49-F238E27FC236}">
                <a16:creationId xmlns:a16="http://schemas.microsoft.com/office/drawing/2014/main" id="{F0F82E67-3CD1-4F93-A5C5-D13470540288}"/>
              </a:ext>
            </a:extLst>
          </p:cNvPr>
          <p:cNvSpPr>
            <a:spLocks noGrp="1"/>
          </p:cNvSpPr>
          <p:nvPr>
            <p:ph type="sldNum" sz="quarter" idx="4"/>
          </p:nvPr>
        </p:nvSpPr>
        <p:spPr/>
        <p:txBody>
          <a:bodyPr/>
          <a:lstStyle/>
          <a:p>
            <a:fld id="{C8BFE72D-DEE3-1A40-BBC5-5AA7D885F44F}" type="slidenum">
              <a:rPr lang="en-US" smtClean="0"/>
              <a:pPr/>
              <a:t>23</a:t>
            </a:fld>
            <a:endParaRPr lang="en-US" sz="800" dirty="0"/>
          </a:p>
        </p:txBody>
      </p:sp>
      <p:sp>
        <p:nvSpPr>
          <p:cNvPr id="7" name="Content Placeholder 2">
            <a:extLst>
              <a:ext uri="{FF2B5EF4-FFF2-40B4-BE49-F238E27FC236}">
                <a16:creationId xmlns:a16="http://schemas.microsoft.com/office/drawing/2014/main" id="{8E69147E-02FA-4914-AA88-B8EECF6A78AC}"/>
              </a:ext>
            </a:extLst>
          </p:cNvPr>
          <p:cNvSpPr txBox="1">
            <a:spLocks/>
          </p:cNvSpPr>
          <p:nvPr/>
        </p:nvSpPr>
        <p:spPr>
          <a:xfrm>
            <a:off x="5470332" y="2204189"/>
            <a:ext cx="5537191" cy="4073005"/>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LucidaGrande"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5000"/>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90000"/>
              <a:buFont typeface="Arial"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90000"/>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Trust and concern</a:t>
            </a:r>
          </a:p>
          <a:p>
            <a:pPr marL="0" indent="0">
              <a:buNone/>
            </a:pPr>
            <a:endParaRPr lang="en-US" sz="2800" dirty="0"/>
          </a:p>
          <a:p>
            <a:r>
              <a:rPr lang="en-US" sz="2800" dirty="0"/>
              <a:t>Acknowledge wealth of experiences, contributions</a:t>
            </a:r>
          </a:p>
          <a:p>
            <a:pPr marL="0" indent="0">
              <a:buNone/>
            </a:pPr>
            <a:endParaRPr lang="en-US" sz="2800" dirty="0"/>
          </a:p>
          <a:p>
            <a:r>
              <a:rPr lang="en-US" sz="2800" dirty="0"/>
              <a:t>Freedom to question and challenge</a:t>
            </a:r>
          </a:p>
          <a:p>
            <a:pPr marL="0" indent="0">
              <a:buNone/>
            </a:pPr>
            <a:endParaRPr lang="en-US" dirty="0"/>
          </a:p>
          <a:p>
            <a:endParaRPr lang="en-US" dirty="0"/>
          </a:p>
        </p:txBody>
      </p:sp>
    </p:spTree>
    <p:extLst>
      <p:ext uri="{BB962C8B-B14F-4D97-AF65-F5344CB8AC3E}">
        <p14:creationId xmlns:p14="http://schemas.microsoft.com/office/powerpoint/2010/main" val="858035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Tips for Working with Adults</a:t>
            </a:r>
          </a:p>
        </p:txBody>
      </p:sp>
      <p:sp>
        <p:nvSpPr>
          <p:cNvPr id="3" name="Content Placeholder 2"/>
          <p:cNvSpPr>
            <a:spLocks noGrp="1"/>
          </p:cNvSpPr>
          <p:nvPr>
            <p:ph sz="half" idx="2"/>
          </p:nvPr>
        </p:nvSpPr>
        <p:spPr>
          <a:xfrm>
            <a:off x="938843" y="1798188"/>
            <a:ext cx="9675141" cy="4860504"/>
          </a:xfrm>
        </p:spPr>
        <p:txBody>
          <a:bodyPr>
            <a:normAutofit/>
          </a:bodyPr>
          <a:lstStyle/>
          <a:p>
            <a:pPr marL="0" indent="0">
              <a:buNone/>
            </a:pPr>
            <a:r>
              <a:rPr lang="en-US" sz="3200" dirty="0"/>
              <a:t>Create a supportive environment</a:t>
            </a:r>
          </a:p>
          <a:p>
            <a:pPr marL="0" indent="0">
              <a:buNone/>
            </a:pPr>
            <a:endParaRPr lang="en-US" dirty="0"/>
          </a:p>
          <a:p>
            <a:pPr marL="0" lvl="1" indent="0">
              <a:lnSpc>
                <a:spcPct val="100000"/>
              </a:lnSpc>
              <a:spcAft>
                <a:spcPts val="1200"/>
              </a:spcAft>
              <a:buNone/>
            </a:pPr>
            <a:r>
              <a:rPr lang="en-US" sz="3200" b="1" dirty="0"/>
              <a:t>	Respect</a:t>
            </a:r>
            <a:r>
              <a:rPr lang="en-US" sz="3200" dirty="0"/>
              <a:t> is key!</a:t>
            </a:r>
          </a:p>
          <a:p>
            <a:pPr marL="1371600" lvl="5">
              <a:lnSpc>
                <a:spcPct val="100000"/>
              </a:lnSpc>
              <a:spcAft>
                <a:spcPts val="1200"/>
              </a:spcAft>
              <a:buClr>
                <a:schemeClr val="accent2"/>
              </a:buClr>
            </a:pPr>
            <a:r>
              <a:rPr lang="en-US" sz="2800" b="1" dirty="0"/>
              <a:t>Call </a:t>
            </a:r>
            <a:r>
              <a:rPr lang="en-US" sz="2800" dirty="0"/>
              <a:t>each participant </a:t>
            </a:r>
            <a:r>
              <a:rPr lang="en-US" sz="2800" b="1" dirty="0"/>
              <a:t>by name </a:t>
            </a:r>
            <a:r>
              <a:rPr lang="en-US" sz="2800" dirty="0"/>
              <a:t>throughout session</a:t>
            </a:r>
          </a:p>
          <a:p>
            <a:pPr marL="1371600" lvl="5">
              <a:lnSpc>
                <a:spcPct val="100000"/>
              </a:lnSpc>
              <a:spcAft>
                <a:spcPts val="1200"/>
              </a:spcAft>
              <a:buClr>
                <a:schemeClr val="accent2"/>
              </a:buClr>
            </a:pPr>
            <a:r>
              <a:rPr lang="en-US" sz="2800" b="1" dirty="0"/>
              <a:t>Listen</a:t>
            </a:r>
            <a:r>
              <a:rPr lang="en-US" sz="2800" dirty="0"/>
              <a:t> to each person’s questions and viewpoints</a:t>
            </a:r>
          </a:p>
          <a:p>
            <a:pPr marL="1371600" lvl="5">
              <a:lnSpc>
                <a:spcPct val="100000"/>
              </a:lnSpc>
              <a:spcAft>
                <a:spcPts val="1200"/>
              </a:spcAft>
              <a:buClr>
                <a:schemeClr val="accent2"/>
              </a:buClr>
            </a:pPr>
            <a:r>
              <a:rPr lang="en-US" sz="2800" b="1" dirty="0"/>
              <a:t>Never belittle </a:t>
            </a:r>
            <a:r>
              <a:rPr lang="en-US" sz="2800" dirty="0"/>
              <a:t>an individual</a:t>
            </a:r>
          </a:p>
          <a:p>
            <a:pPr lvl="2"/>
            <a:endParaRPr lang="en-US" dirty="0"/>
          </a:p>
        </p:txBody>
      </p:sp>
      <p:sp>
        <p:nvSpPr>
          <p:cNvPr id="4" name="Slide Number Placeholder 3"/>
          <p:cNvSpPr>
            <a:spLocks noGrp="1"/>
          </p:cNvSpPr>
          <p:nvPr>
            <p:ph type="sldNum" sz="quarter" idx="4"/>
          </p:nvPr>
        </p:nvSpPr>
        <p:spPr/>
        <p:txBody>
          <a:bodyPr/>
          <a:lstStyle/>
          <a:p>
            <a:fld id="{C8BFE72D-DEE3-1A40-BBC5-5AA7D885F44F}" type="slidenum">
              <a:rPr lang="en-US" smtClean="0"/>
              <a:pPr/>
              <a:t>24</a:t>
            </a:fld>
            <a:endParaRPr lang="en-US" sz="800" dirty="0"/>
          </a:p>
        </p:txBody>
      </p:sp>
    </p:spTree>
    <p:extLst>
      <p:ext uri="{BB962C8B-B14F-4D97-AF65-F5344CB8AC3E}">
        <p14:creationId xmlns:p14="http://schemas.microsoft.com/office/powerpoint/2010/main" val="1888857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F334-97FC-D313-DFA6-28FB5A77CFD2}"/>
              </a:ext>
            </a:extLst>
          </p:cNvPr>
          <p:cNvSpPr>
            <a:spLocks noGrp="1"/>
          </p:cNvSpPr>
          <p:nvPr>
            <p:ph type="title"/>
          </p:nvPr>
        </p:nvSpPr>
        <p:spPr/>
        <p:txBody>
          <a:bodyPr/>
          <a:lstStyle/>
          <a:p>
            <a:r>
              <a:rPr lang="en-US" dirty="0"/>
              <a:t>Other Tips for Working with Adults</a:t>
            </a:r>
          </a:p>
        </p:txBody>
      </p:sp>
      <p:sp>
        <p:nvSpPr>
          <p:cNvPr id="3" name="Content Placeholder 2">
            <a:extLst>
              <a:ext uri="{FF2B5EF4-FFF2-40B4-BE49-F238E27FC236}">
                <a16:creationId xmlns:a16="http://schemas.microsoft.com/office/drawing/2014/main" id="{F76334B3-2CDF-53D6-F035-F306462B918C}"/>
              </a:ext>
            </a:extLst>
          </p:cNvPr>
          <p:cNvSpPr>
            <a:spLocks noGrp="1"/>
          </p:cNvSpPr>
          <p:nvPr>
            <p:ph sz="half" idx="2"/>
          </p:nvPr>
        </p:nvSpPr>
        <p:spPr>
          <a:xfrm>
            <a:off x="831954" y="2140731"/>
            <a:ext cx="10515600" cy="3854956"/>
          </a:xfrm>
        </p:spPr>
        <p:txBody>
          <a:bodyPr/>
          <a:lstStyle/>
          <a:p>
            <a:pPr marL="228600" lvl="2">
              <a:lnSpc>
                <a:spcPct val="100000"/>
              </a:lnSpc>
              <a:spcAft>
                <a:spcPts val="1200"/>
              </a:spcAft>
              <a:buClr>
                <a:schemeClr val="accent2"/>
              </a:buClr>
            </a:pPr>
            <a:r>
              <a:rPr lang="en-US" sz="2400" dirty="0"/>
              <a:t>Always be </a:t>
            </a:r>
            <a:r>
              <a:rPr lang="en-US" sz="2400" b="1" dirty="0"/>
              <a:t>courteous and patient</a:t>
            </a:r>
          </a:p>
          <a:p>
            <a:pPr marL="228600" lvl="2">
              <a:lnSpc>
                <a:spcPct val="100000"/>
              </a:lnSpc>
              <a:spcAft>
                <a:spcPts val="1200"/>
              </a:spcAft>
              <a:buClr>
                <a:schemeClr val="accent2"/>
              </a:buClr>
            </a:pPr>
            <a:r>
              <a:rPr lang="en-US" sz="2400" dirty="0"/>
              <a:t>Make sure participants know </a:t>
            </a:r>
            <a:r>
              <a:rPr lang="en-US" sz="2400" b="1" dirty="0"/>
              <a:t>mistakes are part of the learning process </a:t>
            </a:r>
            <a:r>
              <a:rPr lang="en-US" sz="2400" dirty="0"/>
              <a:t>– it’s okay to mess up</a:t>
            </a:r>
          </a:p>
          <a:p>
            <a:pPr marL="228600" lvl="2">
              <a:lnSpc>
                <a:spcPct val="100000"/>
              </a:lnSpc>
              <a:spcAft>
                <a:spcPts val="1200"/>
              </a:spcAft>
              <a:buClr>
                <a:schemeClr val="accent2"/>
              </a:buClr>
            </a:pPr>
            <a:r>
              <a:rPr lang="en-US" sz="2400" dirty="0"/>
              <a:t>Look for opportunities to </a:t>
            </a:r>
            <a:r>
              <a:rPr lang="en-US" sz="2400" b="1" dirty="0"/>
              <a:t>validate each person</a:t>
            </a:r>
          </a:p>
          <a:p>
            <a:pPr marL="228600" lvl="2">
              <a:lnSpc>
                <a:spcPct val="100000"/>
              </a:lnSpc>
              <a:spcAft>
                <a:spcPts val="1200"/>
              </a:spcAft>
              <a:buClr>
                <a:schemeClr val="accent2"/>
              </a:buClr>
            </a:pPr>
            <a:r>
              <a:rPr lang="en-US" sz="2400" dirty="0"/>
              <a:t>Make physical space as comfortable as possible</a:t>
            </a:r>
          </a:p>
          <a:p>
            <a:pPr marL="0" indent="0">
              <a:buNone/>
            </a:pPr>
            <a:endParaRPr lang="en-US" dirty="0"/>
          </a:p>
        </p:txBody>
      </p:sp>
      <p:sp>
        <p:nvSpPr>
          <p:cNvPr id="4" name="Slide Number Placeholder 3">
            <a:extLst>
              <a:ext uri="{FF2B5EF4-FFF2-40B4-BE49-F238E27FC236}">
                <a16:creationId xmlns:a16="http://schemas.microsoft.com/office/drawing/2014/main" id="{6F5C9198-BB35-F89F-7F9D-FFD8DEA12CA9}"/>
              </a:ext>
            </a:extLst>
          </p:cNvPr>
          <p:cNvSpPr>
            <a:spLocks noGrp="1"/>
          </p:cNvSpPr>
          <p:nvPr>
            <p:ph type="sldNum" sz="quarter" idx="4"/>
          </p:nvPr>
        </p:nvSpPr>
        <p:spPr/>
        <p:txBody>
          <a:bodyPr/>
          <a:lstStyle/>
          <a:p>
            <a:fld id="{C8BFE72D-DEE3-1A40-BBC5-5AA7D885F44F}" type="slidenum">
              <a:rPr lang="en-US" smtClean="0"/>
              <a:pPr/>
              <a:t>25</a:t>
            </a:fld>
            <a:endParaRPr lang="en-US" sz="800" dirty="0"/>
          </a:p>
        </p:txBody>
      </p:sp>
    </p:spTree>
    <p:extLst>
      <p:ext uri="{BB962C8B-B14F-4D97-AF65-F5344CB8AC3E}">
        <p14:creationId xmlns:p14="http://schemas.microsoft.com/office/powerpoint/2010/main" val="3704464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Tips for Working with Adults</a:t>
            </a:r>
          </a:p>
        </p:txBody>
      </p:sp>
      <p:sp>
        <p:nvSpPr>
          <p:cNvPr id="3" name="Content Placeholder 2"/>
          <p:cNvSpPr>
            <a:spLocks noGrp="1"/>
          </p:cNvSpPr>
          <p:nvPr>
            <p:ph sz="half" idx="2"/>
          </p:nvPr>
        </p:nvSpPr>
        <p:spPr>
          <a:xfrm>
            <a:off x="838201" y="1839816"/>
            <a:ext cx="9504404" cy="4153359"/>
          </a:xfrm>
        </p:spPr>
        <p:txBody>
          <a:bodyPr>
            <a:normAutofit/>
          </a:bodyPr>
          <a:lstStyle/>
          <a:p>
            <a:pPr marL="0" indent="0">
              <a:buClrTx/>
              <a:buNone/>
            </a:pPr>
            <a:r>
              <a:rPr lang="en-US" sz="2800" dirty="0"/>
              <a:t>Use training methods that require active participation</a:t>
            </a:r>
          </a:p>
          <a:p>
            <a:pPr>
              <a:buClrTx/>
              <a:buFont typeface="Arial" panose="020B0604020202020204" pitchFamily="34" charset="0"/>
              <a:buChar char="•"/>
            </a:pPr>
            <a:endParaRPr lang="en-US" sz="2800" dirty="0"/>
          </a:p>
          <a:p>
            <a:pPr marL="457200" lvl="1" indent="0">
              <a:buClrTx/>
              <a:buNone/>
            </a:pPr>
            <a:r>
              <a:rPr lang="en-US" sz="2800" dirty="0"/>
              <a:t>Engage participants in learning process</a:t>
            </a:r>
          </a:p>
          <a:p>
            <a:pPr lvl="1">
              <a:buClrTx/>
              <a:buFont typeface="Arial" panose="020B0604020202020204" pitchFamily="34" charset="0"/>
              <a:buChar char="•"/>
            </a:pPr>
            <a:endParaRPr lang="en-US" sz="2800" dirty="0"/>
          </a:p>
          <a:p>
            <a:pPr lvl="2">
              <a:spcAft>
                <a:spcPts val="1200"/>
              </a:spcAft>
              <a:buClr>
                <a:schemeClr val="accent2"/>
              </a:buClr>
              <a:buFont typeface="Arial" panose="020B0604020202020204" pitchFamily="34" charset="0"/>
              <a:buChar char="•"/>
            </a:pPr>
            <a:r>
              <a:rPr lang="en-US" sz="2400" b="1" dirty="0"/>
              <a:t>Limit lecturing</a:t>
            </a:r>
          </a:p>
          <a:p>
            <a:pPr lvl="2">
              <a:spcAft>
                <a:spcPts val="1200"/>
              </a:spcAft>
              <a:buClr>
                <a:schemeClr val="accent2"/>
              </a:buClr>
              <a:buFont typeface="Arial" panose="020B0604020202020204" pitchFamily="34" charset="0"/>
              <a:buChar char="•"/>
            </a:pPr>
            <a:r>
              <a:rPr lang="en-US" sz="2400" dirty="0"/>
              <a:t>Encourage </a:t>
            </a:r>
            <a:r>
              <a:rPr lang="en-US" sz="2400" b="1" dirty="0"/>
              <a:t>participation</a:t>
            </a:r>
            <a:r>
              <a:rPr lang="en-US" sz="2400" dirty="0"/>
              <a:t> and </a:t>
            </a:r>
            <a:r>
              <a:rPr lang="en-US" sz="2400" b="1" dirty="0"/>
              <a:t>sharing of experiences</a:t>
            </a:r>
          </a:p>
        </p:txBody>
      </p:sp>
      <p:sp>
        <p:nvSpPr>
          <p:cNvPr id="4" name="Slide Number Placeholder 3"/>
          <p:cNvSpPr>
            <a:spLocks noGrp="1"/>
          </p:cNvSpPr>
          <p:nvPr>
            <p:ph type="sldNum" sz="quarter" idx="4"/>
          </p:nvPr>
        </p:nvSpPr>
        <p:spPr/>
        <p:txBody>
          <a:bodyPr/>
          <a:lstStyle/>
          <a:p>
            <a:fld id="{C8BFE72D-DEE3-1A40-BBC5-5AA7D885F44F}" type="slidenum">
              <a:rPr lang="en-US" smtClean="0"/>
              <a:pPr/>
              <a:t>26</a:t>
            </a:fld>
            <a:endParaRPr lang="en-US" sz="800" dirty="0"/>
          </a:p>
        </p:txBody>
      </p:sp>
    </p:spTree>
    <p:extLst>
      <p:ext uri="{BB962C8B-B14F-4D97-AF65-F5344CB8AC3E}">
        <p14:creationId xmlns:p14="http://schemas.microsoft.com/office/powerpoint/2010/main" val="2311354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996C-CA48-DCB8-A645-5B62DD117E4A}"/>
              </a:ext>
            </a:extLst>
          </p:cNvPr>
          <p:cNvSpPr>
            <a:spLocks noGrp="1"/>
          </p:cNvSpPr>
          <p:nvPr>
            <p:ph type="title"/>
          </p:nvPr>
        </p:nvSpPr>
        <p:spPr/>
        <p:txBody>
          <a:bodyPr/>
          <a:lstStyle/>
          <a:p>
            <a:r>
              <a:rPr lang="en-US" dirty="0"/>
              <a:t>Other Tips for Working with Adults</a:t>
            </a:r>
          </a:p>
        </p:txBody>
      </p:sp>
      <p:sp>
        <p:nvSpPr>
          <p:cNvPr id="3" name="Content Placeholder 2">
            <a:extLst>
              <a:ext uri="{FF2B5EF4-FFF2-40B4-BE49-F238E27FC236}">
                <a16:creationId xmlns:a16="http://schemas.microsoft.com/office/drawing/2014/main" id="{7CA85F28-8200-A8F6-8A69-94D82DFD8F76}"/>
              </a:ext>
            </a:extLst>
          </p:cNvPr>
          <p:cNvSpPr>
            <a:spLocks noGrp="1"/>
          </p:cNvSpPr>
          <p:nvPr>
            <p:ph sz="half" idx="2"/>
          </p:nvPr>
        </p:nvSpPr>
        <p:spPr/>
        <p:txBody>
          <a:bodyPr/>
          <a:lstStyle/>
          <a:p>
            <a:pPr marL="0" indent="0">
              <a:buClrTx/>
              <a:buNone/>
            </a:pPr>
            <a:r>
              <a:rPr lang="en-US" sz="2800" dirty="0"/>
              <a:t>Use training methods that require active participation</a:t>
            </a:r>
          </a:p>
          <a:p>
            <a:pPr>
              <a:buClrTx/>
              <a:buFont typeface="Arial" panose="020B0604020202020204" pitchFamily="34" charset="0"/>
              <a:buChar char="•"/>
            </a:pPr>
            <a:endParaRPr lang="en-US" sz="2800" dirty="0"/>
          </a:p>
          <a:p>
            <a:pPr marL="457200" lvl="1" indent="0">
              <a:buClrTx/>
              <a:buNone/>
            </a:pPr>
            <a:r>
              <a:rPr lang="en-US" sz="2800" dirty="0"/>
              <a:t>Engage participants in learning process</a:t>
            </a:r>
          </a:p>
          <a:p>
            <a:pPr marL="457200" lvl="1" indent="0">
              <a:buClrTx/>
              <a:buNone/>
            </a:pPr>
            <a:endParaRPr lang="en-US" sz="2800" dirty="0"/>
          </a:p>
          <a:p>
            <a:pPr lvl="2">
              <a:spcAft>
                <a:spcPts val="1200"/>
              </a:spcAft>
              <a:buClr>
                <a:schemeClr val="accent2"/>
              </a:buClr>
            </a:pPr>
            <a:r>
              <a:rPr lang="en-US" sz="2800" dirty="0"/>
              <a:t>Use </a:t>
            </a:r>
            <a:r>
              <a:rPr lang="en-US" sz="2800" b="1" dirty="0"/>
              <a:t>question techniques</a:t>
            </a:r>
          </a:p>
          <a:p>
            <a:pPr lvl="2">
              <a:spcAft>
                <a:spcPts val="1200"/>
              </a:spcAft>
              <a:buClr>
                <a:schemeClr val="accent2"/>
              </a:buClr>
            </a:pPr>
            <a:r>
              <a:rPr lang="en-US" sz="2800" dirty="0"/>
              <a:t>Weave </a:t>
            </a:r>
            <a:r>
              <a:rPr lang="en-US" sz="2800" b="1" dirty="0"/>
              <a:t>discussion sections </a:t>
            </a:r>
            <a:r>
              <a:rPr lang="en-US" sz="2800" dirty="0"/>
              <a:t>with </a:t>
            </a:r>
            <a:r>
              <a:rPr lang="en-US" sz="2800" b="1" dirty="0"/>
              <a:t>exercises</a:t>
            </a:r>
            <a:r>
              <a:rPr lang="en-US" sz="2800" dirty="0"/>
              <a:t> that allow participants to </a:t>
            </a:r>
            <a:r>
              <a:rPr lang="en-US" sz="2800" b="1" dirty="0"/>
              <a:t>practice a skill or apply knowledge</a:t>
            </a:r>
          </a:p>
          <a:p>
            <a:pPr lvl="1">
              <a:buClrTx/>
            </a:pPr>
            <a:endParaRPr lang="en-US" sz="2800" dirty="0"/>
          </a:p>
          <a:p>
            <a:pPr marL="0" indent="0">
              <a:buNone/>
            </a:pPr>
            <a:endParaRPr lang="en-US" dirty="0"/>
          </a:p>
        </p:txBody>
      </p:sp>
      <p:sp>
        <p:nvSpPr>
          <p:cNvPr id="4" name="Slide Number Placeholder 3">
            <a:extLst>
              <a:ext uri="{FF2B5EF4-FFF2-40B4-BE49-F238E27FC236}">
                <a16:creationId xmlns:a16="http://schemas.microsoft.com/office/drawing/2014/main" id="{3BD380FF-3933-7497-B086-660223C20D8A}"/>
              </a:ext>
            </a:extLst>
          </p:cNvPr>
          <p:cNvSpPr>
            <a:spLocks noGrp="1"/>
          </p:cNvSpPr>
          <p:nvPr>
            <p:ph type="sldNum" sz="quarter" idx="4"/>
          </p:nvPr>
        </p:nvSpPr>
        <p:spPr/>
        <p:txBody>
          <a:bodyPr/>
          <a:lstStyle/>
          <a:p>
            <a:fld id="{C8BFE72D-DEE3-1A40-BBC5-5AA7D885F44F}" type="slidenum">
              <a:rPr lang="en-US" smtClean="0"/>
              <a:pPr/>
              <a:t>27</a:t>
            </a:fld>
            <a:endParaRPr lang="en-US" sz="800" dirty="0"/>
          </a:p>
        </p:txBody>
      </p:sp>
    </p:spTree>
    <p:extLst>
      <p:ext uri="{BB962C8B-B14F-4D97-AF65-F5344CB8AC3E}">
        <p14:creationId xmlns:p14="http://schemas.microsoft.com/office/powerpoint/2010/main" val="441207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D00B-8899-4C3B-8796-33276009C96E}"/>
              </a:ext>
            </a:extLst>
          </p:cNvPr>
          <p:cNvSpPr>
            <a:spLocks noGrp="1"/>
          </p:cNvSpPr>
          <p:nvPr>
            <p:ph type="title"/>
          </p:nvPr>
        </p:nvSpPr>
        <p:spPr/>
        <p:txBody>
          <a:bodyPr/>
          <a:lstStyle/>
          <a:p>
            <a:r>
              <a:rPr lang="en-US" dirty="0"/>
              <a:t>Adults learn best when:</a:t>
            </a:r>
          </a:p>
        </p:txBody>
      </p:sp>
      <p:sp>
        <p:nvSpPr>
          <p:cNvPr id="3" name="Content Placeholder 2">
            <a:extLst>
              <a:ext uri="{FF2B5EF4-FFF2-40B4-BE49-F238E27FC236}">
                <a16:creationId xmlns:a16="http://schemas.microsoft.com/office/drawing/2014/main" id="{CF52BA42-FFC6-41DD-86EA-2DD023692E17}"/>
              </a:ext>
            </a:extLst>
          </p:cNvPr>
          <p:cNvSpPr>
            <a:spLocks noGrp="1"/>
          </p:cNvSpPr>
          <p:nvPr>
            <p:ph sz="half" idx="2"/>
          </p:nvPr>
        </p:nvSpPr>
        <p:spPr/>
        <p:txBody>
          <a:bodyPr>
            <a:normAutofit/>
          </a:bodyPr>
          <a:lstStyle/>
          <a:p>
            <a:pPr>
              <a:spcAft>
                <a:spcPts val="1200"/>
              </a:spcAft>
            </a:pPr>
            <a:r>
              <a:rPr lang="en-US" dirty="0"/>
              <a:t>They are allowed to </a:t>
            </a:r>
            <a:r>
              <a:rPr lang="en-US" b="1" dirty="0"/>
              <a:t>define their own needs</a:t>
            </a:r>
          </a:p>
          <a:p>
            <a:pPr>
              <a:spcAft>
                <a:spcPts val="1200"/>
              </a:spcAft>
            </a:pPr>
            <a:r>
              <a:rPr lang="en-US" dirty="0"/>
              <a:t>See </a:t>
            </a:r>
            <a:r>
              <a:rPr lang="en-US" b="1" dirty="0"/>
              <a:t>personal growth opportunities</a:t>
            </a:r>
          </a:p>
          <a:p>
            <a:pPr>
              <a:spcAft>
                <a:spcPts val="1200"/>
              </a:spcAft>
            </a:pPr>
            <a:r>
              <a:rPr lang="en-US" dirty="0"/>
              <a:t>Material is relevant to perceived needs AND </a:t>
            </a:r>
            <a:r>
              <a:rPr lang="en-US" b="1" dirty="0"/>
              <a:t>immediately applicable</a:t>
            </a:r>
          </a:p>
        </p:txBody>
      </p:sp>
      <p:sp>
        <p:nvSpPr>
          <p:cNvPr id="4" name="Slide Number Placeholder 3">
            <a:extLst>
              <a:ext uri="{FF2B5EF4-FFF2-40B4-BE49-F238E27FC236}">
                <a16:creationId xmlns:a16="http://schemas.microsoft.com/office/drawing/2014/main" id="{176BD913-8785-4BB1-BE5B-3568BC66F8D6}"/>
              </a:ext>
            </a:extLst>
          </p:cNvPr>
          <p:cNvSpPr>
            <a:spLocks noGrp="1"/>
          </p:cNvSpPr>
          <p:nvPr>
            <p:ph type="sldNum" sz="quarter" idx="4"/>
          </p:nvPr>
        </p:nvSpPr>
        <p:spPr/>
        <p:txBody>
          <a:bodyPr/>
          <a:lstStyle/>
          <a:p>
            <a:fld id="{C8BFE72D-DEE3-1A40-BBC5-5AA7D885F44F}" type="slidenum">
              <a:rPr lang="en-US" smtClean="0"/>
              <a:pPr/>
              <a:t>28</a:t>
            </a:fld>
            <a:endParaRPr lang="en-US" sz="800" dirty="0"/>
          </a:p>
        </p:txBody>
      </p:sp>
    </p:spTree>
    <p:extLst>
      <p:ext uri="{BB962C8B-B14F-4D97-AF65-F5344CB8AC3E}">
        <p14:creationId xmlns:p14="http://schemas.microsoft.com/office/powerpoint/2010/main" val="3447212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D318-073D-72EF-9CCA-442C0F48D7ED}"/>
              </a:ext>
            </a:extLst>
          </p:cNvPr>
          <p:cNvSpPr>
            <a:spLocks noGrp="1"/>
          </p:cNvSpPr>
          <p:nvPr>
            <p:ph type="title"/>
          </p:nvPr>
        </p:nvSpPr>
        <p:spPr/>
        <p:txBody>
          <a:bodyPr/>
          <a:lstStyle/>
          <a:p>
            <a:r>
              <a:rPr lang="en-US" dirty="0"/>
              <a:t>Adults learn best when: </a:t>
            </a:r>
          </a:p>
        </p:txBody>
      </p:sp>
      <p:sp>
        <p:nvSpPr>
          <p:cNvPr id="3" name="Content Placeholder 2">
            <a:extLst>
              <a:ext uri="{FF2B5EF4-FFF2-40B4-BE49-F238E27FC236}">
                <a16:creationId xmlns:a16="http://schemas.microsoft.com/office/drawing/2014/main" id="{BB099BE0-1386-6685-E33D-AADD3C2BD17F}"/>
              </a:ext>
            </a:extLst>
          </p:cNvPr>
          <p:cNvSpPr>
            <a:spLocks noGrp="1"/>
          </p:cNvSpPr>
          <p:nvPr>
            <p:ph sz="half" idx="2"/>
          </p:nvPr>
        </p:nvSpPr>
        <p:spPr>
          <a:xfrm>
            <a:off x="838201" y="2245489"/>
            <a:ext cx="10515600" cy="3747686"/>
          </a:xfrm>
        </p:spPr>
        <p:txBody>
          <a:bodyPr/>
          <a:lstStyle/>
          <a:p>
            <a:pPr>
              <a:spcAft>
                <a:spcPts val="1200"/>
              </a:spcAft>
            </a:pPr>
            <a:r>
              <a:rPr lang="en-US" dirty="0"/>
              <a:t>They feel </a:t>
            </a:r>
            <a:r>
              <a:rPr lang="en-US" b="1" dirty="0"/>
              <a:t>life experience is respected</a:t>
            </a:r>
          </a:p>
          <a:p>
            <a:pPr>
              <a:spcAft>
                <a:spcPts val="1200"/>
              </a:spcAft>
            </a:pPr>
            <a:r>
              <a:rPr lang="en-US" b="1" dirty="0"/>
              <a:t>Instructions are clear </a:t>
            </a:r>
            <a:r>
              <a:rPr lang="en-US" dirty="0"/>
              <a:t>and </a:t>
            </a:r>
            <a:r>
              <a:rPr lang="en-US" b="1" dirty="0"/>
              <a:t>objectives set </a:t>
            </a:r>
            <a:r>
              <a:rPr lang="en-US" dirty="0"/>
              <a:t>from the start</a:t>
            </a:r>
          </a:p>
          <a:p>
            <a:pPr>
              <a:spcAft>
                <a:spcPts val="1200"/>
              </a:spcAft>
            </a:pPr>
            <a:r>
              <a:rPr lang="en-US" dirty="0"/>
              <a:t>Receive </a:t>
            </a:r>
            <a:r>
              <a:rPr lang="en-US" b="1" dirty="0"/>
              <a:t>positive reinforcement </a:t>
            </a:r>
            <a:r>
              <a:rPr lang="en-US" dirty="0"/>
              <a:t>and </a:t>
            </a:r>
            <a:r>
              <a:rPr lang="en-US" b="1" dirty="0"/>
              <a:t>timely feedback </a:t>
            </a:r>
          </a:p>
          <a:p>
            <a:pPr>
              <a:spcAft>
                <a:spcPts val="1200"/>
              </a:spcAft>
            </a:pPr>
            <a:r>
              <a:rPr lang="en-US" dirty="0"/>
              <a:t>Feel free to </a:t>
            </a:r>
            <a:r>
              <a:rPr lang="en-US" b="1" dirty="0"/>
              <a:t>question and challenge</a:t>
            </a:r>
          </a:p>
          <a:p>
            <a:pPr marL="0" indent="0">
              <a:buNone/>
            </a:pPr>
            <a:endParaRPr lang="en-US" dirty="0"/>
          </a:p>
        </p:txBody>
      </p:sp>
      <p:sp>
        <p:nvSpPr>
          <p:cNvPr id="4" name="Slide Number Placeholder 3">
            <a:extLst>
              <a:ext uri="{FF2B5EF4-FFF2-40B4-BE49-F238E27FC236}">
                <a16:creationId xmlns:a16="http://schemas.microsoft.com/office/drawing/2014/main" id="{ABBBC672-B99B-6B88-0089-5B8D5FCAF217}"/>
              </a:ext>
            </a:extLst>
          </p:cNvPr>
          <p:cNvSpPr>
            <a:spLocks noGrp="1"/>
          </p:cNvSpPr>
          <p:nvPr>
            <p:ph type="sldNum" sz="quarter" idx="4"/>
          </p:nvPr>
        </p:nvSpPr>
        <p:spPr/>
        <p:txBody>
          <a:bodyPr/>
          <a:lstStyle/>
          <a:p>
            <a:fld id="{C8BFE72D-DEE3-1A40-BBC5-5AA7D885F44F}" type="slidenum">
              <a:rPr lang="en-US" smtClean="0"/>
              <a:pPr/>
              <a:t>29</a:t>
            </a:fld>
            <a:endParaRPr lang="en-US" sz="800" dirty="0"/>
          </a:p>
        </p:txBody>
      </p:sp>
    </p:spTree>
    <p:extLst>
      <p:ext uri="{BB962C8B-B14F-4D97-AF65-F5344CB8AC3E}">
        <p14:creationId xmlns:p14="http://schemas.microsoft.com/office/powerpoint/2010/main" val="211819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CCEC-AE89-F048-A617-E2A517EE9E5D}"/>
              </a:ext>
            </a:extLst>
          </p:cNvPr>
          <p:cNvSpPr>
            <a:spLocks noGrp="1"/>
          </p:cNvSpPr>
          <p:nvPr>
            <p:ph type="title"/>
          </p:nvPr>
        </p:nvSpPr>
        <p:spPr>
          <a:xfrm>
            <a:off x="844446" y="2190311"/>
            <a:ext cx="10016836" cy="1688962"/>
          </a:xfrm>
        </p:spPr>
        <p:txBody>
          <a:bodyPr>
            <a:noAutofit/>
          </a:bodyPr>
          <a:lstStyle/>
          <a:p>
            <a:pPr algn="ctr"/>
            <a:r>
              <a:rPr lang="en-US" sz="4400" dirty="0"/>
              <a:t>Adults learn differently from children.</a:t>
            </a:r>
          </a:p>
        </p:txBody>
      </p:sp>
      <p:sp>
        <p:nvSpPr>
          <p:cNvPr id="4" name="Slide Number Placeholder 3">
            <a:extLst>
              <a:ext uri="{FF2B5EF4-FFF2-40B4-BE49-F238E27FC236}">
                <a16:creationId xmlns:a16="http://schemas.microsoft.com/office/drawing/2014/main" id="{95000BD4-FAC7-514B-8464-906120F941CC}"/>
              </a:ext>
            </a:extLst>
          </p:cNvPr>
          <p:cNvSpPr>
            <a:spLocks noGrp="1"/>
          </p:cNvSpPr>
          <p:nvPr>
            <p:ph type="sldNum" sz="quarter" idx="4"/>
          </p:nvPr>
        </p:nvSpPr>
        <p:spPr/>
        <p:txBody>
          <a:bodyPr/>
          <a:lstStyle/>
          <a:p>
            <a:fld id="{C8BFE72D-DEE3-1A40-BBC5-5AA7D885F44F}" type="slidenum">
              <a:rPr lang="en-US" smtClean="0"/>
              <a:pPr/>
              <a:t>3</a:t>
            </a:fld>
            <a:endParaRPr lang="en-US" sz="800" dirty="0"/>
          </a:p>
        </p:txBody>
      </p:sp>
    </p:spTree>
    <p:extLst>
      <p:ext uri="{BB962C8B-B14F-4D97-AF65-F5344CB8AC3E}">
        <p14:creationId xmlns:p14="http://schemas.microsoft.com/office/powerpoint/2010/main" val="1234650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C20B22-AED0-4BBA-BA91-69528BB26DB9}"/>
              </a:ext>
            </a:extLst>
          </p:cNvPr>
          <p:cNvSpPr txBox="1"/>
          <p:nvPr/>
        </p:nvSpPr>
        <p:spPr>
          <a:xfrm>
            <a:off x="210312" y="5861518"/>
            <a:ext cx="11887390" cy="646331"/>
          </a:xfrm>
          <a:prstGeom prst="rect">
            <a:avLst/>
          </a:prstGeom>
          <a:noFill/>
        </p:spPr>
        <p:txBody>
          <a:bodyPr wrap="square" rtlCol="0">
            <a:spAutoFit/>
          </a:bodyPr>
          <a:lstStyle/>
          <a:p>
            <a:r>
              <a:rPr lang="en-US" i="1" dirty="0"/>
              <a:t>Well Connected Communities is a nationwide effort to cultivate wellness led by America’s Cooperative Extension System, in partnership with National 4-H Council, with support from the Robert Wood Johnson Foundation.  </a:t>
            </a:r>
          </a:p>
        </p:txBody>
      </p:sp>
    </p:spTree>
    <p:extLst>
      <p:ext uri="{BB962C8B-B14F-4D97-AF65-F5344CB8AC3E}">
        <p14:creationId xmlns:p14="http://schemas.microsoft.com/office/powerpoint/2010/main" val="242393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8475-81A3-44AC-8FE8-27A604FDAAE3}"/>
              </a:ext>
            </a:extLst>
          </p:cNvPr>
          <p:cNvSpPr>
            <a:spLocks noGrp="1"/>
          </p:cNvSpPr>
          <p:nvPr>
            <p:ph type="title"/>
          </p:nvPr>
        </p:nvSpPr>
        <p:spPr/>
        <p:txBody>
          <a:bodyPr/>
          <a:lstStyle/>
          <a:p>
            <a:r>
              <a:rPr lang="en-US" dirty="0"/>
              <a:t>Learner Characteristics</a:t>
            </a:r>
          </a:p>
        </p:txBody>
      </p:sp>
      <p:sp>
        <p:nvSpPr>
          <p:cNvPr id="3" name="Content Placeholder 2">
            <a:extLst>
              <a:ext uri="{FF2B5EF4-FFF2-40B4-BE49-F238E27FC236}">
                <a16:creationId xmlns:a16="http://schemas.microsoft.com/office/drawing/2014/main" id="{93205126-B948-4DC7-B35F-CA6794A42F49}"/>
              </a:ext>
            </a:extLst>
          </p:cNvPr>
          <p:cNvSpPr>
            <a:spLocks noGrp="1"/>
          </p:cNvSpPr>
          <p:nvPr>
            <p:ph sz="half" idx="2"/>
          </p:nvPr>
        </p:nvSpPr>
        <p:spPr/>
        <p:txBody>
          <a:bodyPr/>
          <a:lstStyle/>
          <a:p>
            <a:pPr marL="0" indent="0">
              <a:buNone/>
            </a:pPr>
            <a:endParaRPr lang="en-US" dirty="0"/>
          </a:p>
          <a:p>
            <a:pPr marL="0" indent="0">
              <a:buNone/>
            </a:pPr>
            <a:endParaRPr lang="en-US" dirty="0"/>
          </a:p>
          <a:p>
            <a:pPr marL="0" indent="0" algn="ctr">
              <a:buNone/>
            </a:pPr>
            <a:r>
              <a:rPr lang="en-US" sz="4400" dirty="0"/>
              <a:t>Perceive being a learner as one of their major roles in life</a:t>
            </a:r>
            <a:r>
              <a:rPr lang="en-US" dirty="0"/>
              <a:t>. </a:t>
            </a:r>
          </a:p>
          <a:p>
            <a:endParaRPr lang="en-US" dirty="0"/>
          </a:p>
        </p:txBody>
      </p:sp>
      <p:sp>
        <p:nvSpPr>
          <p:cNvPr id="4" name="Slide Number Placeholder 3">
            <a:extLst>
              <a:ext uri="{FF2B5EF4-FFF2-40B4-BE49-F238E27FC236}">
                <a16:creationId xmlns:a16="http://schemas.microsoft.com/office/drawing/2014/main" id="{6AEE94A5-B000-414A-AA24-AC585F58D95E}"/>
              </a:ext>
            </a:extLst>
          </p:cNvPr>
          <p:cNvSpPr>
            <a:spLocks noGrp="1"/>
          </p:cNvSpPr>
          <p:nvPr>
            <p:ph type="sldNum" sz="quarter" idx="4"/>
          </p:nvPr>
        </p:nvSpPr>
        <p:spPr/>
        <p:txBody>
          <a:bodyPr/>
          <a:lstStyle/>
          <a:p>
            <a:fld id="{C8BFE72D-DEE3-1A40-BBC5-5AA7D885F44F}" type="slidenum">
              <a:rPr lang="en-US" smtClean="0"/>
              <a:pPr/>
              <a:t>4</a:t>
            </a:fld>
            <a:endParaRPr lang="en-US" sz="800" dirty="0"/>
          </a:p>
        </p:txBody>
      </p:sp>
      <p:sp>
        <p:nvSpPr>
          <p:cNvPr id="5" name="Rectangle 4">
            <a:extLst>
              <a:ext uri="{FF2B5EF4-FFF2-40B4-BE49-F238E27FC236}">
                <a16:creationId xmlns:a16="http://schemas.microsoft.com/office/drawing/2014/main" id="{70EB4C5D-DEBD-4715-9840-B3A1D5A98977}"/>
              </a:ext>
            </a:extLst>
          </p:cNvPr>
          <p:cNvSpPr/>
          <p:nvPr/>
        </p:nvSpPr>
        <p:spPr>
          <a:xfrm>
            <a:off x="7554411" y="5208601"/>
            <a:ext cx="4006225" cy="646331"/>
          </a:xfrm>
          <a:prstGeom prst="rect">
            <a:avLst/>
          </a:prstGeom>
        </p:spPr>
        <p:txBody>
          <a:bodyPr wrap="none">
            <a:spAutoFit/>
          </a:bodyPr>
          <a:lstStyle/>
          <a:p>
            <a:pPr algn="r"/>
            <a:r>
              <a:rPr lang="en-US" sz="3600" b="1" dirty="0"/>
              <a:t>Answer: Children</a:t>
            </a:r>
          </a:p>
        </p:txBody>
      </p:sp>
    </p:spTree>
    <p:extLst>
      <p:ext uri="{BB962C8B-B14F-4D97-AF65-F5344CB8AC3E}">
        <p14:creationId xmlns:p14="http://schemas.microsoft.com/office/powerpoint/2010/main" val="39182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488B-E8C0-4DE7-8735-A2BAF567F04A}"/>
              </a:ext>
            </a:extLst>
          </p:cNvPr>
          <p:cNvSpPr>
            <a:spLocks noGrp="1"/>
          </p:cNvSpPr>
          <p:nvPr>
            <p:ph type="title"/>
          </p:nvPr>
        </p:nvSpPr>
        <p:spPr/>
        <p:txBody>
          <a:bodyPr/>
          <a:lstStyle/>
          <a:p>
            <a:r>
              <a:rPr lang="en-US" dirty="0"/>
              <a:t>Learner Characteristics</a:t>
            </a:r>
          </a:p>
        </p:txBody>
      </p:sp>
      <p:sp>
        <p:nvSpPr>
          <p:cNvPr id="3" name="Content Placeholder 2">
            <a:extLst>
              <a:ext uri="{FF2B5EF4-FFF2-40B4-BE49-F238E27FC236}">
                <a16:creationId xmlns:a16="http://schemas.microsoft.com/office/drawing/2014/main" id="{1F5601ED-04B2-4155-8D3A-69EC9934CC78}"/>
              </a:ext>
            </a:extLst>
          </p:cNvPr>
          <p:cNvSpPr>
            <a:spLocks noGrp="1"/>
          </p:cNvSpPr>
          <p:nvPr>
            <p:ph sz="half" idx="2"/>
          </p:nvPr>
        </p:nvSpPr>
        <p:spPr/>
        <p:txBody>
          <a:bodyPr/>
          <a:lstStyle/>
          <a:p>
            <a:pPr marL="0" indent="0">
              <a:buNone/>
            </a:pPr>
            <a:endParaRPr lang="en-US" dirty="0"/>
          </a:p>
          <a:p>
            <a:pPr marL="0" indent="0">
              <a:buNone/>
            </a:pPr>
            <a:endParaRPr lang="en-US" dirty="0"/>
          </a:p>
          <a:p>
            <a:pPr marL="0" indent="0" algn="ctr">
              <a:buNone/>
            </a:pPr>
            <a:r>
              <a:rPr lang="en-US" sz="4400" dirty="0"/>
              <a:t>Learn best when they perceive outcome of learning process is valuable.</a:t>
            </a:r>
          </a:p>
        </p:txBody>
      </p:sp>
      <p:sp>
        <p:nvSpPr>
          <p:cNvPr id="4" name="Slide Number Placeholder 3">
            <a:extLst>
              <a:ext uri="{FF2B5EF4-FFF2-40B4-BE49-F238E27FC236}">
                <a16:creationId xmlns:a16="http://schemas.microsoft.com/office/drawing/2014/main" id="{4649EE80-1D4D-4596-BA6C-CC00CB5CD9BC}"/>
              </a:ext>
            </a:extLst>
          </p:cNvPr>
          <p:cNvSpPr>
            <a:spLocks noGrp="1"/>
          </p:cNvSpPr>
          <p:nvPr>
            <p:ph type="sldNum" sz="quarter" idx="4"/>
          </p:nvPr>
        </p:nvSpPr>
        <p:spPr/>
        <p:txBody>
          <a:bodyPr/>
          <a:lstStyle/>
          <a:p>
            <a:fld id="{C8BFE72D-DEE3-1A40-BBC5-5AA7D885F44F}" type="slidenum">
              <a:rPr lang="en-US" smtClean="0"/>
              <a:pPr/>
              <a:t>5</a:t>
            </a:fld>
            <a:endParaRPr lang="en-US" sz="800" dirty="0"/>
          </a:p>
        </p:txBody>
      </p:sp>
      <p:sp>
        <p:nvSpPr>
          <p:cNvPr id="5" name="Rectangle 4">
            <a:extLst>
              <a:ext uri="{FF2B5EF4-FFF2-40B4-BE49-F238E27FC236}">
                <a16:creationId xmlns:a16="http://schemas.microsoft.com/office/drawing/2014/main" id="{39114D36-1C8F-47CD-9544-CDCBBF8A0020}"/>
              </a:ext>
            </a:extLst>
          </p:cNvPr>
          <p:cNvSpPr/>
          <p:nvPr/>
        </p:nvSpPr>
        <p:spPr>
          <a:xfrm flipH="1">
            <a:off x="6790266" y="5644989"/>
            <a:ext cx="4334933" cy="707886"/>
          </a:xfrm>
          <a:prstGeom prst="rect">
            <a:avLst/>
          </a:prstGeom>
        </p:spPr>
        <p:txBody>
          <a:bodyPr wrap="square">
            <a:spAutoFit/>
          </a:bodyPr>
          <a:lstStyle/>
          <a:p>
            <a:pPr algn="r"/>
            <a:r>
              <a:rPr lang="en-US" sz="4000" b="1" dirty="0"/>
              <a:t>Answer: Adults</a:t>
            </a:r>
          </a:p>
        </p:txBody>
      </p:sp>
    </p:spTree>
    <p:extLst>
      <p:ext uri="{BB962C8B-B14F-4D97-AF65-F5344CB8AC3E}">
        <p14:creationId xmlns:p14="http://schemas.microsoft.com/office/powerpoint/2010/main" val="405304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99B1-E58A-430C-BB63-4B5F6B6C54ED}"/>
              </a:ext>
            </a:extLst>
          </p:cNvPr>
          <p:cNvSpPr>
            <a:spLocks noGrp="1"/>
          </p:cNvSpPr>
          <p:nvPr>
            <p:ph type="title"/>
          </p:nvPr>
        </p:nvSpPr>
        <p:spPr/>
        <p:txBody>
          <a:bodyPr/>
          <a:lstStyle/>
          <a:p>
            <a:r>
              <a:rPr lang="en-US" dirty="0"/>
              <a:t>Learner Characteristics</a:t>
            </a:r>
          </a:p>
        </p:txBody>
      </p:sp>
      <p:sp>
        <p:nvSpPr>
          <p:cNvPr id="3" name="Content Placeholder 2">
            <a:extLst>
              <a:ext uri="{FF2B5EF4-FFF2-40B4-BE49-F238E27FC236}">
                <a16:creationId xmlns:a16="http://schemas.microsoft.com/office/drawing/2014/main" id="{23167D2C-E1C9-4A07-853B-F50CA5D45FA9}"/>
              </a:ext>
            </a:extLst>
          </p:cNvPr>
          <p:cNvSpPr>
            <a:spLocks noGrp="1"/>
          </p:cNvSpPr>
          <p:nvPr>
            <p:ph sz="half" idx="2"/>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sz="4400" dirty="0"/>
              <a:t>Are more often externally motivated.</a:t>
            </a:r>
          </a:p>
          <a:p>
            <a:pPr marL="0" indent="0">
              <a:buNone/>
            </a:pPr>
            <a:endParaRPr lang="en-US" dirty="0"/>
          </a:p>
          <a:p>
            <a:pPr marL="0" indent="0">
              <a:buNone/>
            </a:pPr>
            <a:endParaRPr lang="en-US" dirty="0"/>
          </a:p>
          <a:p>
            <a:pPr marL="0" indent="0">
              <a:buNone/>
            </a:pPr>
            <a:endParaRPr lang="en-US" dirty="0"/>
          </a:p>
          <a:p>
            <a:pPr marL="0" indent="0" algn="r">
              <a:buNone/>
            </a:pPr>
            <a:r>
              <a:rPr lang="en-US" sz="3600" b="1" dirty="0"/>
              <a:t>                                                                                                                                    </a:t>
            </a:r>
          </a:p>
          <a:p>
            <a:pPr marL="0" indent="0">
              <a:buNone/>
            </a:pPr>
            <a:endParaRPr lang="en-US" dirty="0"/>
          </a:p>
        </p:txBody>
      </p:sp>
      <p:sp>
        <p:nvSpPr>
          <p:cNvPr id="4" name="Slide Number Placeholder 3">
            <a:extLst>
              <a:ext uri="{FF2B5EF4-FFF2-40B4-BE49-F238E27FC236}">
                <a16:creationId xmlns:a16="http://schemas.microsoft.com/office/drawing/2014/main" id="{44A01B29-E6F5-4331-91B6-1F56886AEA40}"/>
              </a:ext>
            </a:extLst>
          </p:cNvPr>
          <p:cNvSpPr>
            <a:spLocks noGrp="1"/>
          </p:cNvSpPr>
          <p:nvPr>
            <p:ph type="sldNum" sz="quarter" idx="4"/>
          </p:nvPr>
        </p:nvSpPr>
        <p:spPr/>
        <p:txBody>
          <a:bodyPr/>
          <a:lstStyle/>
          <a:p>
            <a:fld id="{C8BFE72D-DEE3-1A40-BBC5-5AA7D885F44F}" type="slidenum">
              <a:rPr lang="en-US" smtClean="0"/>
              <a:pPr/>
              <a:t>6</a:t>
            </a:fld>
            <a:endParaRPr lang="en-US" sz="800" dirty="0"/>
          </a:p>
        </p:txBody>
      </p:sp>
      <p:sp>
        <p:nvSpPr>
          <p:cNvPr id="5" name="Rectangle 4">
            <a:extLst>
              <a:ext uri="{FF2B5EF4-FFF2-40B4-BE49-F238E27FC236}">
                <a16:creationId xmlns:a16="http://schemas.microsoft.com/office/drawing/2014/main" id="{70EB4C5D-DEBD-4715-9840-B3A1D5A98977}"/>
              </a:ext>
            </a:extLst>
          </p:cNvPr>
          <p:cNvSpPr/>
          <p:nvPr/>
        </p:nvSpPr>
        <p:spPr>
          <a:xfrm>
            <a:off x="7554411" y="5208601"/>
            <a:ext cx="4006225" cy="646331"/>
          </a:xfrm>
          <a:prstGeom prst="rect">
            <a:avLst/>
          </a:prstGeom>
        </p:spPr>
        <p:txBody>
          <a:bodyPr wrap="none">
            <a:spAutoFit/>
          </a:bodyPr>
          <a:lstStyle/>
          <a:p>
            <a:pPr algn="r"/>
            <a:r>
              <a:rPr lang="en-US" sz="3600" b="1" dirty="0"/>
              <a:t>Answer: Children</a:t>
            </a:r>
          </a:p>
        </p:txBody>
      </p:sp>
    </p:spTree>
    <p:extLst>
      <p:ext uri="{BB962C8B-B14F-4D97-AF65-F5344CB8AC3E}">
        <p14:creationId xmlns:p14="http://schemas.microsoft.com/office/powerpoint/2010/main" val="118515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AF2D45-EF60-4B77-8FB8-D507388A7801}"/>
              </a:ext>
            </a:extLst>
          </p:cNvPr>
          <p:cNvSpPr>
            <a:spLocks noGrp="1"/>
          </p:cNvSpPr>
          <p:nvPr>
            <p:ph sz="half" idx="2"/>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sz="4400" dirty="0"/>
              <a:t>Readiness to learn is linked to needs.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17C9FE4-832D-4A1C-A05E-D695B21EDD2D}"/>
              </a:ext>
            </a:extLst>
          </p:cNvPr>
          <p:cNvSpPr>
            <a:spLocks noGrp="1"/>
          </p:cNvSpPr>
          <p:nvPr>
            <p:ph type="sldNum" sz="quarter" idx="4"/>
          </p:nvPr>
        </p:nvSpPr>
        <p:spPr/>
        <p:txBody>
          <a:bodyPr/>
          <a:lstStyle/>
          <a:p>
            <a:fld id="{C8BFE72D-DEE3-1A40-BBC5-5AA7D885F44F}" type="slidenum">
              <a:rPr lang="en-US" smtClean="0"/>
              <a:pPr/>
              <a:t>7</a:t>
            </a:fld>
            <a:endParaRPr lang="en-US" sz="800" dirty="0"/>
          </a:p>
        </p:txBody>
      </p:sp>
      <p:sp>
        <p:nvSpPr>
          <p:cNvPr id="5" name="Title 1">
            <a:extLst>
              <a:ext uri="{FF2B5EF4-FFF2-40B4-BE49-F238E27FC236}">
                <a16:creationId xmlns:a16="http://schemas.microsoft.com/office/drawing/2014/main" id="{342AE321-C7B0-49BD-83FA-F1514CD0D519}"/>
              </a:ext>
            </a:extLst>
          </p:cNvPr>
          <p:cNvSpPr>
            <a:spLocks noGrp="1"/>
          </p:cNvSpPr>
          <p:nvPr>
            <p:ph type="title"/>
          </p:nvPr>
        </p:nvSpPr>
        <p:spPr>
          <a:xfrm>
            <a:off x="838200" y="444500"/>
            <a:ext cx="9264650" cy="1152525"/>
          </a:xfrm>
        </p:spPr>
        <p:txBody>
          <a:bodyPr>
            <a:normAutofit fontScale="90000"/>
          </a:bodyPr>
          <a:lstStyle/>
          <a:p>
            <a:br>
              <a:rPr lang="en-US" dirty="0"/>
            </a:br>
            <a:r>
              <a:rPr lang="en-US" dirty="0"/>
              <a:t>Learner Characteristics</a:t>
            </a:r>
            <a:br>
              <a:rPr lang="en-US" dirty="0"/>
            </a:br>
            <a:br>
              <a:rPr lang="en-US" dirty="0"/>
            </a:br>
            <a:endParaRPr lang="en-US" dirty="0"/>
          </a:p>
        </p:txBody>
      </p:sp>
      <p:sp>
        <p:nvSpPr>
          <p:cNvPr id="6" name="Rectangle 5">
            <a:extLst>
              <a:ext uri="{FF2B5EF4-FFF2-40B4-BE49-F238E27FC236}">
                <a16:creationId xmlns:a16="http://schemas.microsoft.com/office/drawing/2014/main" id="{70EB4C5D-DEBD-4715-9840-B3A1D5A98977}"/>
              </a:ext>
            </a:extLst>
          </p:cNvPr>
          <p:cNvSpPr/>
          <p:nvPr/>
        </p:nvSpPr>
        <p:spPr>
          <a:xfrm>
            <a:off x="8007548" y="5208601"/>
            <a:ext cx="3553089" cy="646331"/>
          </a:xfrm>
          <a:prstGeom prst="rect">
            <a:avLst/>
          </a:prstGeom>
        </p:spPr>
        <p:txBody>
          <a:bodyPr wrap="none">
            <a:spAutoFit/>
          </a:bodyPr>
          <a:lstStyle/>
          <a:p>
            <a:pPr algn="r"/>
            <a:r>
              <a:rPr lang="en-US" sz="3600" b="1" dirty="0"/>
              <a:t>Answer: Adults</a:t>
            </a:r>
          </a:p>
        </p:txBody>
      </p:sp>
    </p:spTree>
    <p:extLst>
      <p:ext uri="{BB962C8B-B14F-4D97-AF65-F5344CB8AC3E}">
        <p14:creationId xmlns:p14="http://schemas.microsoft.com/office/powerpoint/2010/main" val="181507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8FE3-4638-4596-95FC-AA5B8B4E32F8}"/>
              </a:ext>
            </a:extLst>
          </p:cNvPr>
          <p:cNvSpPr>
            <a:spLocks noGrp="1"/>
          </p:cNvSpPr>
          <p:nvPr>
            <p:ph type="title"/>
          </p:nvPr>
        </p:nvSpPr>
        <p:spPr/>
        <p:txBody>
          <a:bodyPr/>
          <a:lstStyle/>
          <a:p>
            <a:r>
              <a:rPr lang="en-US" dirty="0"/>
              <a:t>Learner Characteristics</a:t>
            </a:r>
          </a:p>
        </p:txBody>
      </p:sp>
      <p:sp>
        <p:nvSpPr>
          <p:cNvPr id="3" name="Content Placeholder 2">
            <a:extLst>
              <a:ext uri="{FF2B5EF4-FFF2-40B4-BE49-F238E27FC236}">
                <a16:creationId xmlns:a16="http://schemas.microsoft.com/office/drawing/2014/main" id="{2C2D5E5D-263D-4D8D-8EE6-A821DFA34363}"/>
              </a:ext>
            </a:extLst>
          </p:cNvPr>
          <p:cNvSpPr>
            <a:spLocks noGrp="1"/>
          </p:cNvSpPr>
          <p:nvPr>
            <p:ph sz="half" idx="2"/>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sz="4400" dirty="0"/>
              <a:t>Have well-formed expectations.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8411179-5CE7-477F-BDE1-D0787BFA86E0}"/>
              </a:ext>
            </a:extLst>
          </p:cNvPr>
          <p:cNvSpPr>
            <a:spLocks noGrp="1"/>
          </p:cNvSpPr>
          <p:nvPr>
            <p:ph type="sldNum" sz="quarter" idx="4"/>
          </p:nvPr>
        </p:nvSpPr>
        <p:spPr/>
        <p:txBody>
          <a:bodyPr/>
          <a:lstStyle/>
          <a:p>
            <a:fld id="{C8BFE72D-DEE3-1A40-BBC5-5AA7D885F44F}" type="slidenum">
              <a:rPr lang="en-US" smtClean="0"/>
              <a:pPr/>
              <a:t>8</a:t>
            </a:fld>
            <a:endParaRPr lang="en-US" sz="800" dirty="0"/>
          </a:p>
        </p:txBody>
      </p:sp>
      <p:sp>
        <p:nvSpPr>
          <p:cNvPr id="5" name="Rectangle 4">
            <a:extLst>
              <a:ext uri="{FF2B5EF4-FFF2-40B4-BE49-F238E27FC236}">
                <a16:creationId xmlns:a16="http://schemas.microsoft.com/office/drawing/2014/main" id="{70EB4C5D-DEBD-4715-9840-B3A1D5A98977}"/>
              </a:ext>
            </a:extLst>
          </p:cNvPr>
          <p:cNvSpPr/>
          <p:nvPr/>
        </p:nvSpPr>
        <p:spPr>
          <a:xfrm>
            <a:off x="7800712" y="5266048"/>
            <a:ext cx="3553089" cy="646331"/>
          </a:xfrm>
          <a:prstGeom prst="rect">
            <a:avLst/>
          </a:prstGeom>
        </p:spPr>
        <p:txBody>
          <a:bodyPr wrap="none">
            <a:spAutoFit/>
          </a:bodyPr>
          <a:lstStyle/>
          <a:p>
            <a:pPr algn="r"/>
            <a:r>
              <a:rPr lang="en-US" sz="3600" b="1" dirty="0"/>
              <a:t>Answer: Adults</a:t>
            </a:r>
          </a:p>
        </p:txBody>
      </p:sp>
    </p:spTree>
    <p:extLst>
      <p:ext uri="{BB962C8B-B14F-4D97-AF65-F5344CB8AC3E}">
        <p14:creationId xmlns:p14="http://schemas.microsoft.com/office/powerpoint/2010/main" val="357703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your favorite teacher?</a:t>
            </a:r>
          </a:p>
        </p:txBody>
      </p:sp>
      <p:sp>
        <p:nvSpPr>
          <p:cNvPr id="3" name="Content Placeholder 2"/>
          <p:cNvSpPr>
            <a:spLocks noGrp="1"/>
          </p:cNvSpPr>
          <p:nvPr>
            <p:ph sz="half" idx="2"/>
          </p:nvPr>
        </p:nvSpPr>
        <p:spPr>
          <a:xfrm>
            <a:off x="844446" y="2351789"/>
            <a:ext cx="10515600" cy="3216108"/>
          </a:xfrm>
        </p:spPr>
        <p:txBody>
          <a:bodyPr>
            <a:normAutofit/>
          </a:bodyPr>
          <a:lstStyle/>
          <a:p>
            <a:pPr>
              <a:lnSpc>
                <a:spcPct val="100000"/>
              </a:lnSpc>
            </a:pPr>
            <a:r>
              <a:rPr lang="en-US" dirty="0"/>
              <a:t>What characteristics do you remember?</a:t>
            </a:r>
          </a:p>
          <a:p>
            <a:pPr>
              <a:lnSpc>
                <a:spcPct val="100000"/>
              </a:lnSpc>
            </a:pPr>
            <a:r>
              <a:rPr lang="en-US" dirty="0"/>
              <a:t>What made him or her your favorite teacher?</a:t>
            </a:r>
          </a:p>
          <a:p>
            <a:pPr>
              <a:lnSpc>
                <a:spcPct val="100000"/>
              </a:lnSpc>
            </a:pPr>
            <a:r>
              <a:rPr lang="en-US" dirty="0"/>
              <a:t>What and how did he or she teach?</a:t>
            </a:r>
          </a:p>
          <a:p>
            <a:pPr>
              <a:lnSpc>
                <a:spcPct val="100000"/>
              </a:lnSpc>
            </a:pPr>
            <a:r>
              <a:rPr lang="en-US" dirty="0"/>
              <a:t>In what phase of education did you interact </a:t>
            </a:r>
          </a:p>
          <a:p>
            <a:pPr marL="0" indent="0">
              <a:lnSpc>
                <a:spcPct val="100000"/>
              </a:lnSpc>
              <a:buNone/>
            </a:pPr>
            <a:r>
              <a:rPr lang="en-US" dirty="0"/>
              <a:t>   with this teacher?</a:t>
            </a:r>
          </a:p>
        </p:txBody>
      </p:sp>
      <p:sp>
        <p:nvSpPr>
          <p:cNvPr id="4" name="Slide Number Placeholder 3"/>
          <p:cNvSpPr>
            <a:spLocks noGrp="1"/>
          </p:cNvSpPr>
          <p:nvPr>
            <p:ph type="sldNum" sz="quarter" idx="4"/>
          </p:nvPr>
        </p:nvSpPr>
        <p:spPr/>
        <p:txBody>
          <a:bodyPr/>
          <a:lstStyle/>
          <a:p>
            <a:fld id="{C8BFE72D-DEE3-1A40-BBC5-5AA7D885F44F}" type="slidenum">
              <a:rPr lang="en-US" smtClean="0"/>
              <a:pPr/>
              <a:t>9</a:t>
            </a:fld>
            <a:endParaRPr lang="en-US" sz="8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9659" y="2351789"/>
            <a:ext cx="4201668" cy="2801112"/>
          </a:xfrm>
          <a:prstGeom prst="rect">
            <a:avLst/>
          </a:prstGeom>
        </p:spPr>
      </p:pic>
      <p:sp>
        <p:nvSpPr>
          <p:cNvPr id="6" name="Title 1"/>
          <p:cNvSpPr txBox="1">
            <a:spLocks/>
          </p:cNvSpPr>
          <p:nvPr/>
        </p:nvSpPr>
        <p:spPr>
          <a:xfrm>
            <a:off x="570673" y="386093"/>
            <a:ext cx="9799320" cy="19845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endParaRPr lang="en-US" dirty="0"/>
          </a:p>
          <a:p>
            <a:r>
              <a:rPr lang="en-US" dirty="0"/>
              <a:t> </a:t>
            </a:r>
          </a:p>
        </p:txBody>
      </p:sp>
    </p:spTree>
    <p:extLst>
      <p:ext uri="{BB962C8B-B14F-4D97-AF65-F5344CB8AC3E}">
        <p14:creationId xmlns:p14="http://schemas.microsoft.com/office/powerpoint/2010/main" val="309756487"/>
      </p:ext>
    </p:extLst>
  </p:cSld>
  <p:clrMapOvr>
    <a:masterClrMapping/>
  </p:clrMapOvr>
</p:sld>
</file>

<file path=ppt/theme/theme1.xml><?xml version="1.0" encoding="utf-8"?>
<a:theme xmlns:a="http://schemas.openxmlformats.org/drawingml/2006/main" name="4-H Theme">
  <a:themeElements>
    <a:clrScheme name="TEST">
      <a:dk1>
        <a:srgbClr val="37424A"/>
      </a:dk1>
      <a:lt1>
        <a:srgbClr val="FFFFFF"/>
      </a:lt1>
      <a:dk2>
        <a:srgbClr val="8996A0"/>
      </a:dk2>
      <a:lt2>
        <a:srgbClr val="E0DED8"/>
      </a:lt2>
      <a:accent1>
        <a:srgbClr val="339966"/>
      </a:accent1>
      <a:accent2>
        <a:srgbClr val="61C250"/>
      </a:accent2>
      <a:accent3>
        <a:srgbClr val="BED600"/>
      </a:accent3>
      <a:accent4>
        <a:srgbClr val="47D5CD"/>
      </a:accent4>
      <a:accent5>
        <a:srgbClr val="CAE3E9"/>
      </a:accent5>
      <a:accent6>
        <a:srgbClr val="FFCB4F"/>
      </a:accent6>
      <a:hlink>
        <a:srgbClr val="61C250"/>
      </a:hlink>
      <a:folHlink>
        <a:srgbClr val="899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H PPT Template" id="{EE4B1E58-251D-1344-BF84-1814798F2DF0}" vid="{A1506B9C-F493-3D41-8D11-FF84AC738C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B7931EA809C04682556E53CC971EFE" ma:contentTypeVersion="4" ma:contentTypeDescription="Create a new document." ma:contentTypeScope="" ma:versionID="acc2496768f51b447d11709cf2411c1e">
  <xsd:schema xmlns:xsd="http://www.w3.org/2001/XMLSchema" xmlns:xs="http://www.w3.org/2001/XMLSchema" xmlns:p="http://schemas.microsoft.com/office/2006/metadata/properties" xmlns:ns2="9a000dd4-77bd-4afe-b757-2ab712e8d635" xmlns:ns3="8b3900fb-ded6-4a40-99fe-f11830b9240a" targetNamespace="http://schemas.microsoft.com/office/2006/metadata/properties" ma:root="true" ma:fieldsID="ae9088a7b0e884ff29bec252f740714d" ns2:_="" ns3:_="">
    <xsd:import namespace="9a000dd4-77bd-4afe-b757-2ab712e8d635"/>
    <xsd:import namespace="8b3900fb-ded6-4a40-99fe-f11830b924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00dd4-77bd-4afe-b757-2ab712e8d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3900fb-ded6-4a40-99fe-f11830b924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6B7D54-DE49-4C42-A236-2C1111FF68E0}">
  <ds:schemaRefs>
    <ds:schemaRef ds:uri="http://schemas.microsoft.com/office/2006/metadata/properties"/>
    <ds:schemaRef ds:uri="http://schemas.microsoft.com/office/infopath/2007/PartnerControls"/>
    <ds:schemaRef ds:uri="f2cf5083-909b-4a6c-9f1f-a0386671d90f"/>
  </ds:schemaRefs>
</ds:datastoreItem>
</file>

<file path=customXml/itemProps2.xml><?xml version="1.0" encoding="utf-8"?>
<ds:datastoreItem xmlns:ds="http://schemas.openxmlformats.org/officeDocument/2006/customXml" ds:itemID="{6FBB74C7-69F2-48C4-B7DB-02C854008849}">
  <ds:schemaRefs>
    <ds:schemaRef ds:uri="http://schemas.microsoft.com/sharepoint/v3/contenttype/forms"/>
  </ds:schemaRefs>
</ds:datastoreItem>
</file>

<file path=customXml/itemProps3.xml><?xml version="1.0" encoding="utf-8"?>
<ds:datastoreItem xmlns:ds="http://schemas.openxmlformats.org/officeDocument/2006/customXml" ds:itemID="{EC67A5BD-7297-4656-9897-BC929C6D9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00dd4-77bd-4afe-b757-2ab712e8d635"/>
    <ds:schemaRef ds:uri="8b3900fb-ded6-4a40-99fe-f11830b924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4-H PPT Template</Template>
  <TotalTime>5280</TotalTime>
  <Words>3606</Words>
  <Application>Microsoft Office PowerPoint</Application>
  <PresentationFormat>Widescreen</PresentationFormat>
  <Paragraphs>393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4-H Theme</vt:lpstr>
      <vt:lpstr>Principles of Adult Learning</vt:lpstr>
      <vt:lpstr>In this module</vt:lpstr>
      <vt:lpstr>Adults learn differently from children.</vt:lpstr>
      <vt:lpstr>Learner Characteristics</vt:lpstr>
      <vt:lpstr>Learner Characteristics</vt:lpstr>
      <vt:lpstr>Learner Characteristics</vt:lpstr>
      <vt:lpstr> Learner Characteristics  </vt:lpstr>
      <vt:lpstr>Learner Characteristics</vt:lpstr>
      <vt:lpstr>Who was your favorite teacher?</vt:lpstr>
      <vt:lpstr>Who was your favorite teacher?</vt:lpstr>
      <vt:lpstr>Learning Styles</vt:lpstr>
      <vt:lpstr>Learning Styles</vt:lpstr>
      <vt:lpstr>Visual</vt:lpstr>
      <vt:lpstr>Auditory (Hearing)</vt:lpstr>
      <vt:lpstr>Read/Write</vt:lpstr>
      <vt:lpstr>Kinesthetic</vt:lpstr>
      <vt:lpstr>6 Principles of Adult Learning</vt:lpstr>
      <vt:lpstr>Internally Motivated &amp; Self-directed</vt:lpstr>
      <vt:lpstr>Bring Life Experience and Knowledge to Learning</vt:lpstr>
      <vt:lpstr>Goal-oriented</vt:lpstr>
      <vt:lpstr>Relevancy-oriented</vt:lpstr>
      <vt:lpstr>PowerPoint Presentation</vt:lpstr>
      <vt:lpstr>Adult Learners Desire Respect</vt:lpstr>
      <vt:lpstr>Other Tips for Working with Adults</vt:lpstr>
      <vt:lpstr>Other Tips for Working with Adults</vt:lpstr>
      <vt:lpstr>Other Tips for Working with Adults</vt:lpstr>
      <vt:lpstr>Other Tips for Working with Adults</vt:lpstr>
      <vt:lpstr>Adults learn best when:</vt:lpstr>
      <vt:lpstr>Adults learn best when: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WCC Module_Adult Learning Behavior_FINAL</dc:title>
  <dc:creator>Root, Chris</dc:creator>
  <cp:lastModifiedBy>Wyckwood, Kaylee</cp:lastModifiedBy>
  <cp:revision>204</cp:revision>
  <cp:lastPrinted>2019-03-06T17:32:56Z</cp:lastPrinted>
  <dcterms:created xsi:type="dcterms:W3CDTF">2016-02-10T16:17:25Z</dcterms:created>
  <dcterms:modified xsi:type="dcterms:W3CDTF">2023-04-11T17:18:46Z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0x010100DFB7931EA809C04682556E53CC971EFE</vt:lpwstr>
  </property>
</Properties>
</file>